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62" r:id="rId5"/>
    <p:sldMasterId id="2147483763" r:id="rId6"/>
    <p:sldMasterId id="214748376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</p:sldIdLst>
  <p:sldSz cy="5143500" cx="9144000"/>
  <p:notesSz cx="6858000" cy="9144000"/>
  <p:embeddedFontLst>
    <p:embeddedFont>
      <p:font typeface="Roboto Thin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Roboto Medium"/>
      <p:regular r:id="rId56"/>
      <p:bold r:id="rId57"/>
      <p:italic r:id="rId58"/>
      <p:boldItalic r:id="rId59"/>
    </p:embeddedFont>
    <p:embeddedFont>
      <p:font typeface="Amatic SC"/>
      <p:regular r:id="rId60"/>
      <p:bold r:id="rId61"/>
    </p:embeddedFont>
    <p:embeddedFont>
      <p:font typeface="Inconsolata"/>
      <p:regular r:id="rId62"/>
      <p:bold r:id="rId63"/>
    </p:embeddedFont>
    <p:embeddedFont>
      <p:font typeface="Roboto Light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70">
          <p15:clr>
            <a:srgbClr val="A4A3A4"/>
          </p15:clr>
        </p15:guide>
        <p15:guide id="2" pos="3651">
          <p15:clr>
            <a:srgbClr val="A4A3A4"/>
          </p15:clr>
        </p15:guide>
        <p15:guide id="3" orient="horz" pos="149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B4123F2-503B-4E7F-9CD5-D30B0A1BBFD7}">
  <a:tblStyle styleId="{9B4123F2-503B-4E7F-9CD5-D30B0A1BBF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70" orient="horz"/>
        <p:guide pos="3651"/>
        <p:guide pos="149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obotoThin-regular.fntdata"/><Relationship Id="rId47" Type="http://schemas.openxmlformats.org/officeDocument/2006/relationships/slide" Target="slides/slide39.xml"/><Relationship Id="rId49" Type="http://schemas.openxmlformats.org/officeDocument/2006/relationships/font" Target="fonts/RobotoThin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Inconsolata-regular.fntdata"/><Relationship Id="rId61" Type="http://schemas.openxmlformats.org/officeDocument/2006/relationships/font" Target="fonts/AmaticSC-bold.fntdata"/><Relationship Id="rId20" Type="http://schemas.openxmlformats.org/officeDocument/2006/relationships/slide" Target="slides/slide12.xml"/><Relationship Id="rId64" Type="http://schemas.openxmlformats.org/officeDocument/2006/relationships/font" Target="fonts/RobotoLight-regular.fntdata"/><Relationship Id="rId63" Type="http://schemas.openxmlformats.org/officeDocument/2006/relationships/font" Target="fonts/Inconsolata-bold.fntdata"/><Relationship Id="rId22" Type="http://schemas.openxmlformats.org/officeDocument/2006/relationships/slide" Target="slides/slide14.xml"/><Relationship Id="rId66" Type="http://schemas.openxmlformats.org/officeDocument/2006/relationships/font" Target="fonts/RobotoLight-italic.fntdata"/><Relationship Id="rId21" Type="http://schemas.openxmlformats.org/officeDocument/2006/relationships/slide" Target="slides/slide13.xml"/><Relationship Id="rId65" Type="http://schemas.openxmlformats.org/officeDocument/2006/relationships/font" Target="fonts/RobotoLight-bold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7" Type="http://schemas.openxmlformats.org/officeDocument/2006/relationships/font" Target="fonts/RobotoLight-boldItalic.fntdata"/><Relationship Id="rId60" Type="http://schemas.openxmlformats.org/officeDocument/2006/relationships/font" Target="fonts/AmaticSC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obotoThin-boldItalic.fntdata"/><Relationship Id="rId50" Type="http://schemas.openxmlformats.org/officeDocument/2006/relationships/font" Target="fonts/RobotoThin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3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2.xml"/><Relationship Id="rId54" Type="http://schemas.openxmlformats.org/officeDocument/2006/relationships/font" Target="fonts/Roboto-italic.fntdata"/><Relationship Id="rId13" Type="http://schemas.openxmlformats.org/officeDocument/2006/relationships/slide" Target="slides/slide5.xml"/><Relationship Id="rId57" Type="http://schemas.openxmlformats.org/officeDocument/2006/relationships/font" Target="fonts/RobotoMedium-bold.fntdata"/><Relationship Id="rId12" Type="http://schemas.openxmlformats.org/officeDocument/2006/relationships/slide" Target="slides/slide4.xml"/><Relationship Id="rId56" Type="http://schemas.openxmlformats.org/officeDocument/2006/relationships/font" Target="fonts/RobotoMedium-regular.fntdata"/><Relationship Id="rId15" Type="http://schemas.openxmlformats.org/officeDocument/2006/relationships/slide" Target="slides/slide7.xml"/><Relationship Id="rId59" Type="http://schemas.openxmlformats.org/officeDocument/2006/relationships/font" Target="fonts/RobotoMedium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Medium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3fd1e2d0d3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g3fd1e2d0d3_2_1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4c978b1247_0_293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1" name="Google Shape;2091;g4c978b1247_0_2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Seriously. Don’t lose sight of this image. At first it may feel intimidating, knowing how little you know. But relish the opportunity and take the privileges it comes with.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have permission to struggle. To fail. To not “get” everything immediately.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2" name="Google Shape;2092;g4c978b1247_0_293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3fd1e2d0d3_2_7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8" name="Google Shape;2098;g3fd1e2d0d3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9" name="Google Shape;2099;g3fd1e2d0d3_2_7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3fd1e2d0d3_2_8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5" name="Google Shape;2105;g3fd1e2d0d3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6" name="Google Shape;2106;g3fd1e2d0d3_2_8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4c978b1247_0_3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4c978b1247_0_3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4c978b1247_0_490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0" name="Google Shape;2140;g4c978b1247_0_4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1" name="Google Shape;2141;g4c978b1247_0_490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3fd1e2d0d3_2_10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0" name="Google Shape;2150;g3fd1e2d0d3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" name="Google Shape;2151;g3fd1e2d0d3_2_10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4c978b1247_0_493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3" name="Google Shape;2163;g4c978b1247_0_4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4" name="Google Shape;2164;g4c978b1247_0_493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4c978b1247_0_4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4c978b1247_0_4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4c978b1247_0_497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7" name="Google Shape;2197;g4c978b1247_0_4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8" name="Google Shape;2198;g4c978b1247_0_497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4c978b1247_0_4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4c978b1247_0_4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3fd1e2d0d3_2_2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9" name="Google Shape;2029;g3fd1e2d0d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g3fd1e2d0d3_2_2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4c978b1247_0_5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1" name="Google Shape;2231;g4c978b1247_0_5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4c978b1247_0_5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" name="Google Shape;2254;g4c978b1247_0_5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3fd1e2d0d3_2_16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7" name="Google Shape;2277;g3fd1e2d0d3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8" name="Google Shape;2278;g3fd1e2d0d3_2_16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3fd1e2d0d3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shutterstock_300344546.</a:t>
            </a:r>
            <a:endParaRPr/>
          </a:p>
        </p:txBody>
      </p:sp>
      <p:sp>
        <p:nvSpPr>
          <p:cNvPr id="2284" name="Google Shape;2284;g3fd1e2d0d3_2_16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4c978b1247_0_6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4c978b1247_0_6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4c978b1247_0_645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3" name="Google Shape;2343;g4c978b1247_0_6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shutterstock_622449173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4" name="Google Shape;2344;g4c978b1247_0_645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3fd1e2d0d3_2_20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3" name="Google Shape;2353;g3fd1e2d0d3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g3fd1e2d0d3_2_20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4c978b1247_0_6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4c978b1247_0_6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3fd1e2d0d3_2_22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9" name="Google Shape;2389;g3fd1e2d0d3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0" name="Google Shape;2390;g3fd1e2d0d3_2_22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4c978b1247_0_6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g4c978b1247_0_615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3fd1e2d0d3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g3fd1e2d0d3_2_2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4c978b1247_0_6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6" name="Google Shape;2426;g4c978b1247_0_6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4c978b1247_0_6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4c978b1247_0_6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4c978b1247_0_6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4c978b1247_0_6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4c978b1247_0_6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4c978b1247_0_6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4c978b1247_0_6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4c978b1247_0_6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4c978b1247_0_6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9" name="Google Shape;2469;g4c978b1247_0_6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4c978b1247_0_6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4c978b1247_0_6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4c978b1247_0_6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" name="Google Shape;2485;g4c978b1247_0_6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3fd1e2d0d3_2_35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8" name="Google Shape;2498;g3fd1e2d0d3_2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9" name="Google Shape;2499;g3fd1e2d0d3_2_35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g3fd1e2d0d3_2_36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5" name="Google Shape;2505;g3fd1e2d0d3_2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6" name="Google Shape;2506;g3fd1e2d0d3_2_36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3fd1e2d0d3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image is public domain: https://en.wikipedia.org/wiki/Rosie_the_Riveter</a:t>
            </a:r>
            <a:endParaRPr/>
          </a:p>
        </p:txBody>
      </p:sp>
      <p:sp>
        <p:nvSpPr>
          <p:cNvPr id="2044" name="Google Shape;2044;g3fd1e2d0d3_2_3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3fd1e2d0d3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g3fd1e2d0d3_2_4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3fd1e2d0d3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g3fd1e2d0d3_2_4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3fd1e2d0d3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shutterstock_1037716798</a:t>
            </a:r>
            <a:endParaRPr/>
          </a:p>
        </p:txBody>
      </p:sp>
      <p:sp>
        <p:nvSpPr>
          <p:cNvPr id="2069" name="Google Shape;2069;g3fd1e2d0d3_2_5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4c978b1247_0_193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7" name="Google Shape;2077;g4c978b1247_0_1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8" name="Google Shape;2078;g4c978b1247_0_193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4c978b1247_0_194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4" name="Google Shape;2084;g4c978b1247_0_1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g4c978b1247_0_194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6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4.png"/><Relationship Id="rId3" Type="http://schemas.openxmlformats.org/officeDocument/2006/relationships/image" Target="../media/image173.png"/><Relationship Id="rId4" Type="http://schemas.openxmlformats.org/officeDocument/2006/relationships/image" Target="../media/image170.png"/><Relationship Id="rId5" Type="http://schemas.openxmlformats.org/officeDocument/2006/relationships/image" Target="../media/image167.png"/><Relationship Id="rId6" Type="http://schemas.openxmlformats.org/officeDocument/2006/relationships/image" Target="../media/image169.png"/><Relationship Id="rId7" Type="http://schemas.openxmlformats.org/officeDocument/2006/relationships/image" Target="../media/image166.png"/><Relationship Id="rId8" Type="http://schemas.openxmlformats.org/officeDocument/2006/relationships/image" Target="../media/image168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5.png"/><Relationship Id="rId3" Type="http://schemas.openxmlformats.org/officeDocument/2006/relationships/image" Target="../media/image174.png"/><Relationship Id="rId4" Type="http://schemas.openxmlformats.org/officeDocument/2006/relationships/image" Target="../media/image176.png"/><Relationship Id="rId5" Type="http://schemas.openxmlformats.org/officeDocument/2006/relationships/image" Target="../media/image175.png"/><Relationship Id="rId6" Type="http://schemas.openxmlformats.org/officeDocument/2006/relationships/image" Target="../media/image177.png"/><Relationship Id="rId7" Type="http://schemas.openxmlformats.org/officeDocument/2006/relationships/image" Target="../media/image188.png"/><Relationship Id="rId8" Type="http://schemas.openxmlformats.org/officeDocument/2006/relationships/image" Target="../media/image178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6.png"/><Relationship Id="rId3" Type="http://schemas.openxmlformats.org/officeDocument/2006/relationships/image" Target="../media/image181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3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6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5.png"/><Relationship Id="rId3" Type="http://schemas.openxmlformats.org/officeDocument/2006/relationships/image" Target="../media/image189.png"/><Relationship Id="rId4" Type="http://schemas.openxmlformats.org/officeDocument/2006/relationships/image" Target="../media/image184.png"/><Relationship Id="rId9" Type="http://schemas.openxmlformats.org/officeDocument/2006/relationships/image" Target="../media/image192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90.png"/><Relationship Id="rId8" Type="http://schemas.openxmlformats.org/officeDocument/2006/relationships/image" Target="../media/image193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1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9" Type="http://schemas.openxmlformats.org/officeDocument/2006/relationships/image" Target="../media/image202.png"/><Relationship Id="rId5" Type="http://schemas.openxmlformats.org/officeDocument/2006/relationships/image" Target="../media/image198.png"/><Relationship Id="rId6" Type="http://schemas.openxmlformats.org/officeDocument/2006/relationships/image" Target="../media/image200.png"/><Relationship Id="rId7" Type="http://schemas.openxmlformats.org/officeDocument/2006/relationships/image" Target="../media/image197.png"/><Relationship Id="rId8" Type="http://schemas.openxmlformats.org/officeDocument/2006/relationships/image" Target="../media/image196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0.png"/><Relationship Id="rId3" Type="http://schemas.openxmlformats.org/officeDocument/2006/relationships/image" Target="../media/image219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2.png"/><Relationship Id="rId3" Type="http://schemas.openxmlformats.org/officeDocument/2006/relationships/image" Target="../media/image220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8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5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7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5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54.png"/><Relationship Id="rId4" Type="http://schemas.openxmlformats.org/officeDocument/2006/relationships/image" Target="../media/image26.png"/><Relationship Id="rId5" Type="http://schemas.openxmlformats.org/officeDocument/2006/relationships/image" Target="../media/image5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58.png"/><Relationship Id="rId4" Type="http://schemas.openxmlformats.org/officeDocument/2006/relationships/image" Target="../media/image24.png"/><Relationship Id="rId5" Type="http://schemas.openxmlformats.org/officeDocument/2006/relationships/image" Target="../media/image57.png"/><Relationship Id="rId6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40.png"/><Relationship Id="rId5" Type="http://schemas.openxmlformats.org/officeDocument/2006/relationships/image" Target="../media/image3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72.png"/><Relationship Id="rId4" Type="http://schemas.openxmlformats.org/officeDocument/2006/relationships/image" Target="../media/image64.png"/><Relationship Id="rId5" Type="http://schemas.openxmlformats.org/officeDocument/2006/relationships/image" Target="../media/image7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Relationship Id="rId3" Type="http://schemas.openxmlformats.org/officeDocument/2006/relationships/image" Target="../media/image74.png"/><Relationship Id="rId4" Type="http://schemas.openxmlformats.org/officeDocument/2006/relationships/image" Target="../media/image69.png"/><Relationship Id="rId5" Type="http://schemas.openxmlformats.org/officeDocument/2006/relationships/image" Target="../media/image77.png"/><Relationship Id="rId6" Type="http://schemas.openxmlformats.org/officeDocument/2006/relationships/image" Target="../media/image63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67.png"/><Relationship Id="rId4" Type="http://schemas.openxmlformats.org/officeDocument/2006/relationships/image" Target="../media/image70.png"/><Relationship Id="rId5" Type="http://schemas.openxmlformats.org/officeDocument/2006/relationships/image" Target="../media/image80.png"/><Relationship Id="rId6" Type="http://schemas.openxmlformats.org/officeDocument/2006/relationships/image" Target="../media/image68.png"/><Relationship Id="rId7" Type="http://schemas.openxmlformats.org/officeDocument/2006/relationships/image" Target="../media/image79.png"/><Relationship Id="rId8" Type="http://schemas.openxmlformats.org/officeDocument/2006/relationships/image" Target="../media/image7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92.png"/><Relationship Id="rId4" Type="http://schemas.openxmlformats.org/officeDocument/2006/relationships/image" Target="../media/image81.png"/><Relationship Id="rId5" Type="http://schemas.openxmlformats.org/officeDocument/2006/relationships/image" Target="../media/image84.png"/><Relationship Id="rId6" Type="http://schemas.openxmlformats.org/officeDocument/2006/relationships/image" Target="../media/image9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95.png"/><Relationship Id="rId9" Type="http://schemas.openxmlformats.org/officeDocument/2006/relationships/image" Target="../media/image87.png"/><Relationship Id="rId5" Type="http://schemas.openxmlformats.org/officeDocument/2006/relationships/image" Target="../media/image99.png"/><Relationship Id="rId6" Type="http://schemas.openxmlformats.org/officeDocument/2006/relationships/image" Target="../media/image94.png"/><Relationship Id="rId7" Type="http://schemas.openxmlformats.org/officeDocument/2006/relationships/image" Target="../media/image91.png"/><Relationship Id="rId8" Type="http://schemas.openxmlformats.org/officeDocument/2006/relationships/image" Target="../media/image9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3.png"/><Relationship Id="rId3" Type="http://schemas.openxmlformats.org/officeDocument/2006/relationships/image" Target="../media/image88.png"/><Relationship Id="rId4" Type="http://schemas.openxmlformats.org/officeDocument/2006/relationships/image" Target="../media/image97.png"/><Relationship Id="rId9" Type="http://schemas.openxmlformats.org/officeDocument/2006/relationships/image" Target="../media/image103.png"/><Relationship Id="rId5" Type="http://schemas.openxmlformats.org/officeDocument/2006/relationships/image" Target="../media/image89.png"/><Relationship Id="rId6" Type="http://schemas.openxmlformats.org/officeDocument/2006/relationships/image" Target="../media/image96.png"/><Relationship Id="rId7" Type="http://schemas.openxmlformats.org/officeDocument/2006/relationships/image" Target="../media/image101.png"/><Relationship Id="rId8" Type="http://schemas.openxmlformats.org/officeDocument/2006/relationships/image" Target="../media/image10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5.png"/><Relationship Id="rId3" Type="http://schemas.openxmlformats.org/officeDocument/2006/relationships/image" Target="../media/image102.png"/><Relationship Id="rId4" Type="http://schemas.openxmlformats.org/officeDocument/2006/relationships/image" Target="../media/image8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5.png"/><Relationship Id="rId3" Type="http://schemas.openxmlformats.org/officeDocument/2006/relationships/image" Target="../media/image102.png"/><Relationship Id="rId4" Type="http://schemas.openxmlformats.org/officeDocument/2006/relationships/image" Target="../media/image11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5.png"/><Relationship Id="rId3" Type="http://schemas.openxmlformats.org/officeDocument/2006/relationships/image" Target="../media/image102.png"/><Relationship Id="rId4" Type="http://schemas.openxmlformats.org/officeDocument/2006/relationships/image" Target="../media/image13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5.png"/><Relationship Id="rId3" Type="http://schemas.openxmlformats.org/officeDocument/2006/relationships/image" Target="../media/image102.png"/><Relationship Id="rId4" Type="http://schemas.openxmlformats.org/officeDocument/2006/relationships/image" Target="../media/image13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Relationship Id="rId3" Type="http://schemas.openxmlformats.org/officeDocument/2006/relationships/image" Target="../media/image1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0.png"/><Relationship Id="rId3" Type="http://schemas.openxmlformats.org/officeDocument/2006/relationships/image" Target="../media/image13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0.png"/><Relationship Id="rId3" Type="http://schemas.openxmlformats.org/officeDocument/2006/relationships/image" Target="../media/image105.png"/><Relationship Id="rId4" Type="http://schemas.openxmlformats.org/officeDocument/2006/relationships/image" Target="../media/image11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0.png"/><Relationship Id="rId3" Type="http://schemas.openxmlformats.org/officeDocument/2006/relationships/image" Target="../media/image105.png"/><Relationship Id="rId4" Type="http://schemas.openxmlformats.org/officeDocument/2006/relationships/image" Target="../media/image155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0.png"/><Relationship Id="rId3" Type="http://schemas.openxmlformats.org/officeDocument/2006/relationships/image" Target="../media/image118.png"/><Relationship Id="rId4" Type="http://schemas.openxmlformats.org/officeDocument/2006/relationships/image" Target="../media/image10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9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Relationship Id="rId3" Type="http://schemas.openxmlformats.org/officeDocument/2006/relationships/image" Target="../media/image112.png"/><Relationship Id="rId4" Type="http://schemas.openxmlformats.org/officeDocument/2006/relationships/image" Target="../media/image116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Relationship Id="rId3" Type="http://schemas.openxmlformats.org/officeDocument/2006/relationships/image" Target="../media/image113.png"/><Relationship Id="rId4" Type="http://schemas.openxmlformats.org/officeDocument/2006/relationships/image" Target="../media/image115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2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4.png"/><Relationship Id="rId3" Type="http://schemas.openxmlformats.org/officeDocument/2006/relationships/image" Target="../media/image142.png"/><Relationship Id="rId4" Type="http://schemas.openxmlformats.org/officeDocument/2006/relationships/image" Target="../media/image120.png"/><Relationship Id="rId5" Type="http://schemas.openxmlformats.org/officeDocument/2006/relationships/image" Target="../media/image12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32.png"/><Relationship Id="rId5" Type="http://schemas.openxmlformats.org/officeDocument/2006/relationships/image" Target="../media/image128.png"/><Relationship Id="rId6" Type="http://schemas.openxmlformats.org/officeDocument/2006/relationships/image" Target="../media/image134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6.png"/><Relationship Id="rId3" Type="http://schemas.openxmlformats.org/officeDocument/2006/relationships/image" Target="../media/image140.png"/><Relationship Id="rId4" Type="http://schemas.openxmlformats.org/officeDocument/2006/relationships/image" Target="../media/image132.png"/><Relationship Id="rId5" Type="http://schemas.openxmlformats.org/officeDocument/2006/relationships/image" Target="../media/image139.png"/><Relationship Id="rId6" Type="http://schemas.openxmlformats.org/officeDocument/2006/relationships/image" Target="../media/image134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5.png"/><Relationship Id="rId3" Type="http://schemas.openxmlformats.org/officeDocument/2006/relationships/image" Target="../media/image144.png"/><Relationship Id="rId4" Type="http://schemas.openxmlformats.org/officeDocument/2006/relationships/image" Target="../media/image150.png"/><Relationship Id="rId5" Type="http://schemas.openxmlformats.org/officeDocument/2006/relationships/image" Target="../media/image143.png"/><Relationship Id="rId6" Type="http://schemas.openxmlformats.org/officeDocument/2006/relationships/image" Target="../media/image14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5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9.png"/><Relationship Id="rId3" Type="http://schemas.openxmlformats.org/officeDocument/2006/relationships/image" Target="../media/image156.png"/><Relationship Id="rId4" Type="http://schemas.openxmlformats.org/officeDocument/2006/relationships/image" Target="../media/image18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2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7.png"/><Relationship Id="rId3" Type="http://schemas.openxmlformats.org/officeDocument/2006/relationships/image" Target="../media/image163.png"/><Relationship Id="rId4" Type="http://schemas.openxmlformats.org/officeDocument/2006/relationships/image" Target="../media/image171.png"/><Relationship Id="rId5" Type="http://schemas.openxmlformats.org/officeDocument/2006/relationships/image" Target="../media/image161.png"/><Relationship Id="rId6" Type="http://schemas.openxmlformats.org/officeDocument/2006/relationships/image" Target="../media/image158.png"/><Relationship Id="rId7" Type="http://schemas.openxmlformats.org/officeDocument/2006/relationships/image" Target="../media/image160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6.png"/><Relationship Id="rId3" Type="http://schemas.openxmlformats.org/officeDocument/2006/relationships/image" Target="../media/image159.png"/><Relationship Id="rId4" Type="http://schemas.openxmlformats.org/officeDocument/2006/relationships/image" Target="../media/image162.png"/><Relationship Id="rId5" Type="http://schemas.openxmlformats.org/officeDocument/2006/relationships/image" Target="../media/image17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3" name="Google Shape;1783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4" name="Google Shape;1784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5" name="Google Shape;1785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6" name="Google Shape;1786;p10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10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9" name="Google Shape;1789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0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1" name="Google Shape;1791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0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3" name="Google Shape;1793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0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5" name="Google Shape;1795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0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7" name="Google Shape;1797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0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9" name="Google Shape;1799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0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9" name="Google Shape;1809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0" name="Google Shape;1810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1" name="Google Shape;1811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2" name="Google Shape;1812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3" name="Google Shape;1813;p10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4" name="Google Shape;1814;p10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10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6" name="Google Shape;1816;p10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10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10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10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0" name="Google Shape;1820;p10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0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2" name="Google Shape;1822;p10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10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10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0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26" name="Google Shape;1826;p10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0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0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10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10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10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10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0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37" name="Google Shape;1837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9" name="Google Shape;1839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10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1" name="Google Shape;1841;p10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0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3" name="Google Shape;1843;p10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0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5" name="Google Shape;1845;p10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0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7" name="Google Shape;1847;p10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10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9" name="Google Shape;1849;p10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0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10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0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53" name="Google Shape;1853;p10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10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10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10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10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10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0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3" name="Google Shape;1863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4" name="Google Shape;1864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5" name="Google Shape;1865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10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0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0" name="Google Shape;1870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10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2" name="Google Shape;1872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10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4" name="Google Shape;1874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10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6" name="Google Shape;1876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0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8" name="Google Shape;1878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0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0" name="Google Shape;1880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0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82" name="Google Shape;1882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10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0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0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10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3" name="Google Shape;1893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4" name="Google Shape;1894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5" name="Google Shape;1895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10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0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0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2" name="Google Shape;1902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10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4" name="Google Shape;1904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0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6" name="Google Shape;1906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0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8" name="Google Shape;1908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0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0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12" name="Google Shape;1912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2" name="Google Shape;1922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3" name="Google Shape;1923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4" name="Google Shape;1924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5" name="Google Shape;1925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6" name="Google Shape;1926;p10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0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8" name="Google Shape;1928;p10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10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0" name="Google Shape;1930;p10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10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2" name="Google Shape;1932;p10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10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4" name="Google Shape;1934;p10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0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0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0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8" name="Google Shape;1938;p10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0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0" name="Google Shape;1940;p10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0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42" name="Google Shape;1942;p10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0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0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0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0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0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10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10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53" name="Google Shape;1953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4" name="Google Shape;1954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5" name="Google Shape;1955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10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0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10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0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10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10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10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10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10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0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6" name="Google Shape;1966;p10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0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8" name="Google Shape;1968;p10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0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0" name="Google Shape;1970;p10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0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72" name="Google Shape;1972;p10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0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0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0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0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0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0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0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1" name="Google Shape;1981;p11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p11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4" name="Google Shape;198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p11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986" name="Google Shape;1986;p11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" name="Google Shape;1988;p1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989" name="Google Shape;1989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0" name="Google Shape;1990;p11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91" name="Google Shape;199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6"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3" name="Google Shape;1993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4" name="Google Shape;1994;p11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95" name="Google Shape;1995;p11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Google Shape;1997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11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99" name="Google Shape;1999;p11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" name="Google Shape;2001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02" name="Google Shape;2002;p11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3" name="Google Shape;2003;p11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4" name="Google Shape;2004;p11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5" name="Google Shape;2005;p11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1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8" name="Google Shape;2008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11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0" name="Google Shape;2010;p11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1" name="Google Shape;2011;p11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1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11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Google Shape;2015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11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8" name="Google Shape;2018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9" name="Google Shape;2019;p11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" name="Google Shape;65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" name="Google Shape;75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" name="Google Shape;7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" name="Google Shape;8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2" name="Google Shape;92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" name="Google Shape;19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3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" name="Google Shape;218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" name="Google Shape;249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3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3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3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" name="Google Shape;32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3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" name="Google Shape;351;p3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3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3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3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3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3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3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3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3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3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3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3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3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3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3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3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3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3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" name="Google Shape;476;p3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3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3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4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9" name="Google Shape;52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4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4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4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7" name="Google Shape;557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0" name="Google Shape;560;p4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5" name="Google Shape;565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6" name="Google Shape;566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7" name="Google Shape;56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2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5" name="Google Shape;575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8" name="Google Shape;578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4" name="Google Shape;584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5" name="Google Shape;58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44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4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4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4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4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8" name="Google Shape;62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29" name="Google Shape;62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1" name="Google Shape;63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2" name="Google Shape;642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0" name="Google Shape;650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1" name="Google Shape;651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4" name="Google Shape;654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9" name="Google Shape;659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3" name="Google Shape;66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2" name="Google Shape;672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5" name="Google Shape;675;p4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4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0" name="Google Shape;680;p4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4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4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4" name="Google Shape;684;p4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3" name="Google Shape;693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4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3" name="Google Shape;703;p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05" name="Google Shape;705;p4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9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9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9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9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4" name="Google Shape;714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8" name="Google Shape;718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4" name="Google Shape;724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8" name="Google Shape;72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7" name="Google Shape;737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8" name="Google Shape;738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52" name="Google Shape;752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62" name="Google Shape;762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4" name="Google Shape;764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5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5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5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5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2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2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6" name="Google Shape;786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5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0" name="Google Shape;790;p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7" name="Google Shape;797;p5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5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9" name="Google Shape;799;p5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0" name="Google Shape;800;p5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53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53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53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3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3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0" name="Google Shape;81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2" name="Google Shape;812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6" name="Google Shape;816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8" name="Google Shape;818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6" name="Google Shape;826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5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54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7" name="Google Shape;837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4" name="Google Shape;864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5" name="Google Shape;865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5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8" name="Google Shape;868;p5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0" name="Google Shape;870;p5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2" name="Google Shape;872;p5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5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5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0" name="Google Shape;880;p5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5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5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5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5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56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56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1" name="Google Shape;891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3" name="Google Shape;893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5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5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5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5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5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7" name="Google Shape;907;p5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5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5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5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5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57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57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17" name="Google Shape;91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9" name="Google Shape;91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36" name="Google Shape;936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5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58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58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58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47" name="Google Shape;94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9" name="Google Shape;94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6" name="Google Shape;95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8" name="Google Shape;95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66" name="Google Shape;96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77" name="Google Shape;977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" name="Google Shape;978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9" name="Google Shape;979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6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6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6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6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6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6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6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6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6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6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6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6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6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6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6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6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6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6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6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60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60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60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6" name="Google Shape;1006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07" name="Google Shape;100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0" name="Google Shape;1010;p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6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2" name="Google Shape;1012;p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6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4" name="Google Shape;1014;p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6" name="Google Shape;1016;p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6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8" name="Google Shape;1018;p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0" name="Google Shape;1020;p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4" name="Google Shape;1024;p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26" name="Google Shape;1026;p6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61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61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61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61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61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61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61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0" name="Google Shape;1040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6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42" name="Google Shape;1042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3" name="Google Shape;104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4" name="Google Shape;1044;p6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5" name="Google Shape;1045;p6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6" name="Google Shape;1046;p6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7" name="Google Shape;104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0" name="Google Shape;1050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6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2" name="Google Shape;10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6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4" name="Google Shape;1054;p6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5" name="Google Shape;1055;p6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6" name="Google Shape;105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6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6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0" name="Google Shape;1060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6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2" name="Google Shape;106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3" name="Google Shape;1063;p6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4" name="Google Shape;1064;p6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5" name="Google Shape;1065;p6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6" name="Google Shape;106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6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6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0" name="Google Shape;1070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1" name="Google Shape;107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2" name="Google Shape;107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6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4" name="Google Shape;1074;p6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5" name="Google Shape;1075;p6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6" name="Google Shape;1076;p6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7" name="Google Shape;1077;p6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1" name="Google Shape;1081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6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6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8" name="Google Shape;1088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89" name="Google Shape;1089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1" name="Google Shape;1091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2" name="Google Shape;1092;p7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7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7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6" name="Google Shape;1096;p7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7" name="Google Shape;1097;p7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8" name="Google Shape;1098;p7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9" name="Google Shape;1099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0" name="Google Shape;1100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1" name="Google Shape;1101;p7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7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5" name="Google Shape;1105;p7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7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7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2" name="Google Shape;1112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3" name="Google Shape;111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7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7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8" name="Google Shape;11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0" name="Google Shape;1120;p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1" name="Google Shape;1121;p7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3" name="Google Shape;1123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4" name="Google Shape;1124;p7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7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7" name="Google Shape;112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8" name="Google Shape;1128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9" name="Google Shape;1129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0" name="Google Shape;1130;p7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31" name="Google Shape;1131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2" name="Google Shape;1132;p7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7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7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7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7" name="Google Shape;113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7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0" name="Google Shape;1140;p7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1" name="Google Shape;1141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2" name="Google Shape;114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5" name="Google Shape;114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6" name="Google Shape;1146;p7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7" name="Google Shape;1147;p7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7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9" name="Google Shape;114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0" name="Google Shape;1150;p7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1" name="Google Shape;1151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7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7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5" name="Google Shape;1155;p7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7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7" name="Google Shape;115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7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9" name="Google Shape;1159;p7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Google Shape;1160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1" name="Google Shape;1161;p7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7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64" name="Google Shape;1164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5" name="Google Shape;1165;p7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7" name="Google Shape;1167;p7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8" name="Google Shape;1168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9" name="Google Shape;1169;p7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0" name="Google Shape;1170;p7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4" name="Google Shape;1174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5" name="Google Shape;1175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6" name="Google Shape;117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7" name="Google Shape;1177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8" name="Google Shape;1178;p8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9" name="Google Shape;1179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8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2" name="Google Shape;1182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8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5" name="Google Shape;1185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" name="Google Shape;1187;p8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8" name="Google Shape;1188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9" name="Google Shape;1189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0" name="Google Shape;1190;p8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1" name="Google Shape;1191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8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5" name="Google Shape;1195;p8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6" name="Google Shape;1196;p8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8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0" name="Google Shape;1200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1" name="Google Shape;1201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3" name="Google Shape;1203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4" name="Google Shape;1204;p8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5" name="Google Shape;1205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8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8" name="Google Shape;120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0" name="Google Shape;1210;p8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11" name="Google Shape;1211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2" name="Google Shape;1212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8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4" name="Google Shape;1214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5" name="Google Shape;1215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6" name="Google Shape;1216;p8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7" name="Google Shape;1217;p8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8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8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8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1" name="Google Shape;1221;p8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2" name="Google Shape;1222;p8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3" name="Google Shape;1223;p8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4" name="Google Shape;1224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6" name="Google Shape;1226;p8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8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8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1" name="Google Shape;1231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2" name="Google Shape;123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3" name="Google Shape;1233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4" name="Google Shape;1234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5" name="Google Shape;1235;p8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6" name="Google Shape;1236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8" name="Google Shape;1238;p8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9" name="Google Shape;1239;p8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0" name="Google Shape;1240;p8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1" name="Google Shape;1241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2" name="Google Shape;1242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3" name="Google Shape;1243;p8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4" name="Google Shape;1244;p8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5" name="Google Shape;1245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7" name="Google Shape;1247;p8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8" name="Google Shape;1248;p8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9" name="Google Shape;1249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0" name="Google Shape;1250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1" name="Google Shape;1251;p8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2" name="Google Shape;1252;p8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3" name="Google Shape;125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4" name="Google Shape;125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5" name="Google Shape;1255;p8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6" name="Google Shape;1256;p8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7" name="Google Shape;1257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8" name="Google Shape;1258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9" name="Google Shape;1259;p8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8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1" name="Google Shape;1261;p8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8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3" name="Google Shape;1263;p8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8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7" name="Google Shape;1267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8" name="Google Shape;1268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9" name="Google Shape;1269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0" name="Google Shape;1270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1" name="Google Shape;1271;p8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8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8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8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8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8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8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8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8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8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8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2" name="Google Shape;1292;p8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8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6" name="Google Shape;1296;p8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7" name="Google Shape;1297;p8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8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8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8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3" name="Google Shape;1303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4" name="Google Shape;1304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6" name="Google Shape;1306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7" name="Google Shape;1307;p8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8" name="Google Shape;130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09" name="Google Shape;130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" name="Google Shape;1310;p8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1" name="Google Shape;1311;p8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2" name="Google Shape;1312;p8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3" name="Google Shape;1313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4" name="Google Shape;1314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5" name="Google Shape;1315;p8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6" name="Google Shape;1316;p8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7" name="Google Shape;1317;p8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8" name="Google Shape;131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9" name="Google Shape;131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0" name="Google Shape;1320;p8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1" name="Google Shape;1321;p8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2" name="Google Shape;1322;p8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3" name="Google Shape;1323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4" name="Google Shape;1324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5" name="Google Shape;1325;p8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6" name="Google Shape;1326;p8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7" name="Google Shape;1327;p8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8" name="Google Shape;132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9" name="Google Shape;132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0" name="Google Shape;1330;p8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1" name="Google Shape;1331;p8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2" name="Google Shape;1332;p8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3" name="Google Shape;1333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4" name="Google Shape;1334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5" name="Google Shape;1335;p8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6" name="Google Shape;1336;p8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7" name="Google Shape;1337;p8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8" name="Google Shape;133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9" name="Google Shape;133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0" name="Google Shape;1340;p8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3" name="Google Shape;1343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4" name="Google Shape;1344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5" name="Google Shape;1345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7" name="Google Shape;1347;p8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8" name="Google Shape;1348;p8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49" name="Google Shape;134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0" name="Google Shape;135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1" name="Google Shape;1351;p8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2" name="Google Shape;1352;p8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3" name="Google Shape;1353;p8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4" name="Google Shape;135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5" name="Google Shape;135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6" name="Google Shape;1356;p8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7" name="Google Shape;1357;p8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8" name="Google Shape;1358;p8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59" name="Google Shape;135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0" name="Google Shape;136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1" name="Google Shape;1361;p8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2" name="Google Shape;1362;p8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3" name="Google Shape;1363;p8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4" name="Google Shape;136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5" name="Google Shape;136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6" name="Google Shape;1366;p8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7" name="Google Shape;1367;p8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8" name="Google Shape;1368;p8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69" name="Google Shape;136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0" name="Google Shape;137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1" name="Google Shape;1371;p8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2" name="Google Shape;1372;p8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3" name="Google Shape;1373;p8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4" name="Google Shape;137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5" name="Google Shape;137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8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7" name="Google Shape;1377;p8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8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79" name="Google Shape;137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0" name="Google Shape;138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8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2" name="Google Shape;1382;p8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3" name="Google Shape;1383;p8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4" name="Google Shape;138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5" name="Google Shape;138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6" name="Google Shape;1386;p8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9" name="Google Shape;1389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0" name="Google Shape;1390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1" name="Google Shape;139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2" name="Google Shape;139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3" name="Google Shape;1393;p8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4" name="Google Shape;1394;p8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5" name="Google Shape;139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6" name="Google Shape;139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7" name="Google Shape;1397;p8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8" name="Google Shape;1398;p8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9" name="Google Shape;1399;p8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0" name="Google Shape;140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1" name="Google Shape;140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2" name="Google Shape;1402;p8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3" name="Google Shape;1403;p8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4" name="Google Shape;1404;p8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5" name="Google Shape;140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6" name="Google Shape;140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7" name="Google Shape;1407;p8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8" name="Google Shape;1408;p8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9" name="Google Shape;1409;p8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0" name="Google Shape;141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1" name="Google Shape;141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2" name="Google Shape;1412;p8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3" name="Google Shape;1413;p8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4" name="Google Shape;1414;p8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5" name="Google Shape;141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6" name="Google Shape;141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7" name="Google Shape;1417;p8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8" name="Google Shape;1418;p8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9" name="Google Shape;1419;p8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0" name="Google Shape;142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1" name="Google Shape;142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2" name="Google Shape;1422;p8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3" name="Google Shape;1423;p8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4" name="Google Shape;1424;p8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5" name="Google Shape;142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6" name="Google Shape;142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7" name="Google Shape;1427;p8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8" name="Google Shape;1428;p8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9" name="Google Shape;1429;p8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0" name="Google Shape;143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1" name="Google Shape;143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2" name="Google Shape;1432;p8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5" name="Google Shape;1435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6" name="Google Shape;1436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7" name="Google Shape;1437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8" name="Google Shape;1438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39" name="Google Shape;1439;p8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0" name="Google Shape;144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8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8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4" name="Google Shape;1444;p8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5" name="Google Shape;1445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8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8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9" name="Google Shape;1449;p8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0" name="Google Shape;145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8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8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8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8" name="Google Shape;1458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9" name="Google Shape;1459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0" name="Google Shape;1460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1" name="Google Shape;1461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2" name="Google Shape;1462;p8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3" name="Google Shape;1463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4" name="Google Shape;1464;p8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5" name="Google Shape;1465;p8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6" name="Google Shape;1466;p8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7" name="Google Shape;1467;p8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8" name="Google Shape;1468;p8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69" name="Google Shape;1469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8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1" name="Google Shape;1471;p8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2" name="Google Shape;1472;p8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5" name="Google Shape;1475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6" name="Google Shape;1476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7" name="Google Shape;1477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8" name="Google Shape;1478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9" name="Google Shape;1479;p8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0" name="Google Shape;1480;p8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8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8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8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8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5" name="Google Shape;1485;p8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8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8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8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8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8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8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8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8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8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5" name="Google Shape;1495;p8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6" name="Google Shape;1496;p8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7" name="Google Shape;1497;p8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8" name="Google Shape;1498;p8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2" name="Google Shape;1502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3" name="Google Shape;150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4" name="Google Shape;1504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5" name="Google Shape;1505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6" name="Google Shape;1506;p9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7" name="Google Shape;1507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9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1" name="Google Shape;1511;p9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2" name="Google Shape;1512;p9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13" name="Google Shape;1513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9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9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0" name="Google Shape;1520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1" name="Google Shape;1521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2" name="Google Shape;1522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3" name="Google Shape;1523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4" name="Google Shape;1524;p9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5" name="Google Shape;1525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9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9" name="Google Shape;1529;p9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0" name="Google Shape;1530;p9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1" name="Google Shape;1531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9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9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9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39" name="Google Shape;1539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0" name="Google Shape;1540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1" name="Google Shape;1541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9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3" name="Google Shape;1543;p9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9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9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9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9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8" name="Google Shape;1548;p9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49" name="Google Shape;1549;p9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9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9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9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9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57" name="Google Shape;155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8" name="Google Shape;1558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9" name="Google Shape;1559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0" name="Google Shape;1560;p9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9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9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9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9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9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9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7" name="Google Shape;1567;p9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9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9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9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4" name="Google Shape;1574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5" name="Google Shape;1575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6" name="Google Shape;1576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77" name="Google Shape;1577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8" name="Google Shape;1578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9" name="Google Shape;1579;p9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9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9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9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9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88" name="Google Shape;1588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9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9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9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9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6" name="Google Shape;159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7" name="Google Shape;159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8" name="Google Shape;1598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9" name="Google Shape;1599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0" name="Google Shape;1600;p9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1" name="Google Shape;1601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9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5" name="Google Shape;1605;p9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9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9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9" name="Google Shape;1609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9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9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9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9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9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8" name="Google Shape;1618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9" name="Google Shape;1619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0" name="Google Shape;1620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1" name="Google Shape;1621;p9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2" name="Google Shape;1622;p9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9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9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9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6" name="Google Shape;1626;p9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7" name="Google Shape;1627;p9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9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9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0" name="Google Shape;1630;p9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9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9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9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9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9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9" name="Google Shape;1639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2" name="Google Shape;1642;p9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3" name="Google Shape;1643;p9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9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9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9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7" name="Google Shape;1647;p9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8" name="Google Shape;1648;p9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9" name="Google Shape;1649;p9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9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1" name="Google Shape;1651;p9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9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9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9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9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0" name="Google Shape;1660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1" name="Google Shape;1661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2" name="Google Shape;1662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3" name="Google Shape;1663;p9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4" name="Google Shape;1664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9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0" name="Google Shape;1670;p9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9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9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9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74" name="Google Shape;1674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9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9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9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3" name="Google Shape;1683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84" name="Google Shape;1684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5" name="Google Shape;1685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9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8" name="Google Shape;1688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9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4" name="Google Shape;1694;p9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5" name="Google Shape;1695;p9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6" name="Google Shape;1696;p9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9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8" name="Google Shape;1698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0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7" name="Google Shape;1707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08" name="Google Shape;1708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9" name="Google Shape;1709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0" name="Google Shape;1710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10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10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10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10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0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10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10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10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9" name="Google Shape;1719;p10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0" name="Google Shape;1720;p10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1" name="Google Shape;1721;p10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2" name="Google Shape;1722;p10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10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10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10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10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0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0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1" name="Google Shape;1731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32" name="Google Shape;1732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3" name="Google Shape;1733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4" name="Google Shape;1734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10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6" name="Google Shape;1736;p10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0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10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0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0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10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2" name="Google Shape;1742;p10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3" name="Google Shape;1743;p10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4" name="Google Shape;1744;p10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5" name="Google Shape;1745;p10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46" name="Google Shape;1746;p10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10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10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10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0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10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5" name="Google Shape;1755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56" name="Google Shape;175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7" name="Google Shape;1757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8" name="Google Shape;1758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10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0" name="Google Shape;1760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0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4" name="Google Shape;1764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10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6" name="Google Shape;1766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0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8" name="Google Shape;1768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0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0" name="Google Shape;1770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0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72" name="Google Shape;1772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10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10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10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01.xml"/><Relationship Id="rId44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03.xml"/><Relationship Id="rId46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48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07.xml"/><Relationship Id="rId49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96.xml"/><Relationship Id="rId39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89.xml"/><Relationship Id="rId51" Type="http://schemas.openxmlformats.org/officeDocument/2006/relationships/slideLayout" Target="../slideLayouts/slideLayout111.xml"/><Relationship Id="rId50" Type="http://schemas.openxmlformats.org/officeDocument/2006/relationships/slideLayout" Target="../slideLayouts/slideLayout110.xml"/><Relationship Id="rId53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71.xml"/><Relationship Id="rId55" Type="http://schemas.openxmlformats.org/officeDocument/2006/relationships/theme" Target="../theme/theme3.xml"/><Relationship Id="rId10" Type="http://schemas.openxmlformats.org/officeDocument/2006/relationships/slideLayout" Target="../slideLayouts/slideLayout70.xml"/><Relationship Id="rId54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  <p:sldLayoutId id="2147483738" r:id="rId31"/>
    <p:sldLayoutId id="2147483739" r:id="rId32"/>
    <p:sldLayoutId id="2147483740" r:id="rId33"/>
    <p:sldLayoutId id="2147483741" r:id="rId34"/>
    <p:sldLayoutId id="2147483742" r:id="rId35"/>
    <p:sldLayoutId id="2147483743" r:id="rId36"/>
    <p:sldLayoutId id="2147483744" r:id="rId37"/>
    <p:sldLayoutId id="2147483745" r:id="rId38"/>
    <p:sldLayoutId id="2147483746" r:id="rId39"/>
    <p:sldLayoutId id="2147483747" r:id="rId40"/>
    <p:sldLayoutId id="2147483748" r:id="rId41"/>
    <p:sldLayoutId id="2147483749" r:id="rId42"/>
    <p:sldLayoutId id="2147483750" r:id="rId43"/>
    <p:sldLayoutId id="2147483751" r:id="rId44"/>
    <p:sldLayoutId id="2147483752" r:id="rId45"/>
    <p:sldLayoutId id="2147483753" r:id="rId46"/>
    <p:sldLayoutId id="2147483754" r:id="rId47"/>
    <p:sldLayoutId id="2147483755" r:id="rId48"/>
    <p:sldLayoutId id="2147483756" r:id="rId49"/>
    <p:sldLayoutId id="2147483757" r:id="rId50"/>
    <p:sldLayoutId id="2147483758" r:id="rId51"/>
    <p:sldLayoutId id="2147483759" r:id="rId52"/>
    <p:sldLayoutId id="2147483760" r:id="rId53"/>
    <p:sldLayoutId id="2147483761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1.png"/><Relationship Id="rId4" Type="http://schemas.openxmlformats.org/officeDocument/2006/relationships/image" Target="../media/image203.png"/><Relationship Id="rId5" Type="http://schemas.openxmlformats.org/officeDocument/2006/relationships/image" Target="../media/image19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1.png"/><Relationship Id="rId4" Type="http://schemas.openxmlformats.org/officeDocument/2006/relationships/image" Target="../media/image203.png"/><Relationship Id="rId5" Type="http://schemas.openxmlformats.org/officeDocument/2006/relationships/image" Target="../media/image19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1.png"/><Relationship Id="rId4" Type="http://schemas.openxmlformats.org/officeDocument/2006/relationships/image" Target="../media/image203.png"/><Relationship Id="rId5" Type="http://schemas.openxmlformats.org/officeDocument/2006/relationships/image" Target="../media/image19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6.png"/><Relationship Id="rId4" Type="http://schemas.openxmlformats.org/officeDocument/2006/relationships/image" Target="../media/image205.png"/><Relationship Id="rId5" Type="http://schemas.openxmlformats.org/officeDocument/2006/relationships/image" Target="../media/image20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6.png"/><Relationship Id="rId4" Type="http://schemas.openxmlformats.org/officeDocument/2006/relationships/image" Target="../media/image205.png"/><Relationship Id="rId5" Type="http://schemas.openxmlformats.org/officeDocument/2006/relationships/image" Target="../media/image20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9.png"/><Relationship Id="rId4" Type="http://schemas.openxmlformats.org/officeDocument/2006/relationships/image" Target="../media/image20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7.png"/><Relationship Id="rId4" Type="http://schemas.openxmlformats.org/officeDocument/2006/relationships/image" Target="../media/image209.png"/><Relationship Id="rId5" Type="http://schemas.openxmlformats.org/officeDocument/2006/relationships/image" Target="../media/image19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199.png"/><Relationship Id="rId6" Type="http://schemas.openxmlformats.org/officeDocument/2006/relationships/image" Target="../media/image20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7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pluralsight.com/courses/code-school-building-blocks-of-express-j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</a:t>
            </a:r>
            <a:r>
              <a:rPr lang="en"/>
              <a:t>11</a:t>
            </a:r>
            <a:r>
              <a:rPr lang="en"/>
              <a:t>.1</a:t>
            </a:r>
            <a:endParaRPr/>
          </a:p>
        </p:txBody>
      </p:sp>
      <p:sp>
        <p:nvSpPr>
          <p:cNvPr id="2025" name="Google Shape;2025;p1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r>
              <a:rPr lang="en"/>
              <a:t>to</a:t>
            </a:r>
            <a:r>
              <a:rPr lang="en"/>
              <a:t> Node Servers</a:t>
            </a:r>
            <a:endParaRPr/>
          </a:p>
        </p:txBody>
      </p:sp>
      <p:sp>
        <p:nvSpPr>
          <p:cNvPr id="2026" name="Google Shape;2026;p1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4" name="Google Shape;2094;p127"/>
          <p:cNvCxnSpPr/>
          <p:nvPr/>
        </p:nvCxnSpPr>
        <p:spPr>
          <a:xfrm rot="10800000">
            <a:off x="7858125" y="4267050"/>
            <a:ext cx="304800" cy="1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95" name="Google Shape;2095;p127"/>
          <p:cNvSpPr txBox="1"/>
          <p:nvPr>
            <p:ph idx="1" type="subTitle"/>
          </p:nvPr>
        </p:nvSpPr>
        <p:spPr>
          <a:xfrm>
            <a:off x="7734300" y="4324350"/>
            <a:ext cx="15048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12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Begin</a:t>
            </a:r>
            <a:endParaRPr/>
          </a:p>
        </p:txBody>
      </p:sp>
      <p:sp>
        <p:nvSpPr>
          <p:cNvPr id="2102" name="Google Shape;2102;p1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129"/>
          <p:cNvSpPr/>
          <p:nvPr/>
        </p:nvSpPr>
        <p:spPr>
          <a:xfrm>
            <a:off x="173842" y="3819004"/>
            <a:ext cx="8796315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2109" name="Google Shape;2109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sp>
        <p:nvSpPr>
          <p:cNvPr id="2110" name="Google Shape;2110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111" name="Google Shape;2111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a</a:t>
            </a:r>
            <a:r>
              <a:rPr b="1" lang="en" sz="2400"/>
              <a:t> </a:t>
            </a:r>
            <a:r>
              <a:rPr b="1" lang="en" sz="2400">
                <a:highlight>
                  <a:srgbClr val="FFFF00"/>
                </a:highlight>
              </a:rPr>
              <a:t>server</a:t>
            </a:r>
            <a:r>
              <a:rPr lang="en" sz="2400"/>
              <a:t>?</a:t>
            </a:r>
            <a:endParaRPr sz="2400"/>
          </a:p>
        </p:txBody>
      </p:sp>
      <p:pic>
        <p:nvPicPr>
          <p:cNvPr id="2112" name="Google Shape;211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30"/>
          <p:cNvSpPr/>
          <p:nvPr/>
        </p:nvSpPr>
        <p:spPr>
          <a:xfrm rot="10800000">
            <a:off x="1849600" y="3141900"/>
            <a:ext cx="39966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30"/>
          <p:cNvSpPr/>
          <p:nvPr/>
        </p:nvSpPr>
        <p:spPr>
          <a:xfrm>
            <a:off x="5758900" y="2343300"/>
            <a:ext cx="1315200" cy="1642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130"/>
          <p:cNvSpPr/>
          <p:nvPr/>
        </p:nvSpPr>
        <p:spPr>
          <a:xfrm>
            <a:off x="7380950" y="1939750"/>
            <a:ext cx="1566900" cy="21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128000" spcFirstLastPara="1" rIns="91425" wrap="square" tIns="64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 usually has a lot of content that it can send to clients. This content can be webpages, JPEGs, and other resources.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0" name="Google Shape;2120;p130"/>
          <p:cNvSpPr/>
          <p:nvPr/>
        </p:nvSpPr>
        <p:spPr>
          <a:xfrm>
            <a:off x="1849600" y="3643500"/>
            <a:ext cx="34470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server's response contains the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actual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 that the client requested (or an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code if the request cannot be processed).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1" name="Google Shape;2121;p130"/>
          <p:cNvSpPr/>
          <p:nvPr/>
        </p:nvSpPr>
        <p:spPr>
          <a:xfrm>
            <a:off x="1849600" y="1341450"/>
            <a:ext cx="3829500" cy="62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client's request contains the name and address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URL) of whatever the client is looking for.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2" name="Google Shape;2122;p130"/>
          <p:cNvSpPr/>
          <p:nvPr/>
        </p:nvSpPr>
        <p:spPr>
          <a:xfrm flipH="1" rot="10800000">
            <a:off x="1371600" y="2573550"/>
            <a:ext cx="42828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a Server?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125" name="Google Shape;2125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75" y="2410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6" name="Google Shape;2126;p130"/>
          <p:cNvSpPr txBox="1"/>
          <p:nvPr/>
        </p:nvSpPr>
        <p:spPr>
          <a:xfrm>
            <a:off x="244675" y="27636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(Client)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27" name="Google Shape;2127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145" y="1859919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30"/>
          <p:cNvSpPr/>
          <p:nvPr/>
        </p:nvSpPr>
        <p:spPr>
          <a:xfrm>
            <a:off x="1447175" y="2016625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Client Request</a:t>
            </a:r>
            <a:endParaRPr b="1" sz="9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9" name="Google Shape;2129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7500" y="2343175"/>
            <a:ext cx="1510625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945" y="32180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130"/>
          <p:cNvSpPr/>
          <p:nvPr/>
        </p:nvSpPr>
        <p:spPr>
          <a:xfrm>
            <a:off x="4193975" y="3374800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sz="9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2" name="Google Shape;2132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201" y="18423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3" name="Google Shape;213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951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4" name="Google Shape;213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9326" y="18423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5" name="Google Shape;2135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076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36" name="Google Shape;2136;p130"/>
          <p:cNvSpPr txBox="1"/>
          <p:nvPr/>
        </p:nvSpPr>
        <p:spPr>
          <a:xfrm>
            <a:off x="5852921" y="2433000"/>
            <a:ext cx="91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7" name="Google Shape;2137;p130"/>
          <p:cNvSpPr txBox="1"/>
          <p:nvPr>
            <p:ph idx="1" type="subTitle"/>
          </p:nvPr>
        </p:nvSpPr>
        <p:spPr>
          <a:xfrm>
            <a:off x="0" y="675975"/>
            <a:ext cx="93783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server is the </a:t>
            </a:r>
            <a:r>
              <a:rPr b="1" lang="en"/>
              <a:t>machine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b="1" lang="en"/>
              <a:t>code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that handles client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requests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and responds to them.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31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2144" name="Google Shape;2144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sp>
        <p:nvSpPr>
          <p:cNvPr id="2145" name="Google Shape;2145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146" name="Google Shape;2146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are some examples of </a:t>
            </a:r>
            <a:r>
              <a:rPr b="1" lang="en" sz="2400">
                <a:highlight>
                  <a:srgbClr val="FFFF00"/>
                </a:highlight>
              </a:rPr>
              <a:t>server-side</a:t>
            </a:r>
            <a:r>
              <a:rPr lang="en" sz="2400"/>
              <a:t> functions</a:t>
            </a:r>
            <a:r>
              <a:rPr lang="en" sz="2400"/>
              <a:t>?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Server-Side Code in Action!</a:t>
            </a:r>
            <a:endParaRPr/>
          </a:p>
        </p:txBody>
      </p:sp>
      <p:sp>
        <p:nvSpPr>
          <p:cNvPr id="2154" name="Google Shape;2154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156" name="Google Shape;2156;p1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Visiting a URL and then </a:t>
            </a:r>
            <a:r>
              <a:rPr lang="en"/>
              <a:t>being presented with </a:t>
            </a:r>
            <a:r>
              <a:rPr lang="en"/>
              <a:t>an HTML page</a:t>
            </a:r>
            <a:endParaRPr/>
          </a:p>
        </p:txBody>
      </p:sp>
      <p:sp>
        <p:nvSpPr>
          <p:cNvPr id="2157" name="Google Shape;2157;p1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Visiting an API endpoint that parses URL parameters to provide selective JSONs</a:t>
            </a:r>
            <a:endParaRPr/>
          </a:p>
        </p:txBody>
      </p:sp>
      <p:sp>
        <p:nvSpPr>
          <p:cNvPr id="2158" name="Google Shape;2158;p1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Clicking an invoice that provides a PDF report</a:t>
            </a:r>
            <a:endParaRPr/>
          </a:p>
        </p:txBody>
      </p:sp>
      <p:sp>
        <p:nvSpPr>
          <p:cNvPr id="2159" name="Google Shape;2159;p1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Image-processing software that applies a filter to an image and saves the new version</a:t>
            </a:r>
            <a:endParaRPr/>
          </a:p>
        </p:txBody>
      </p:sp>
      <p:sp>
        <p:nvSpPr>
          <p:cNvPr id="2160" name="Google Shape;2160;p1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providing results relevant to searches on other sites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33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2167" name="Google Shape;2167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sp>
        <p:nvSpPr>
          <p:cNvPr id="2168" name="Google Shape;2168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169" name="Google Shape;2169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a </a:t>
            </a:r>
            <a:r>
              <a:rPr b="1" lang="en" sz="2400">
                <a:highlight>
                  <a:srgbClr val="FFFF00"/>
                </a:highlight>
              </a:rPr>
              <a:t>client</a:t>
            </a:r>
            <a:r>
              <a:rPr lang="en" sz="2400"/>
              <a:t>?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134"/>
          <p:cNvSpPr/>
          <p:nvPr/>
        </p:nvSpPr>
        <p:spPr>
          <a:xfrm>
            <a:off x="7303775" y="1863550"/>
            <a:ext cx="1644000" cy="21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128000" spcFirstLastPara="1" rIns="91425" wrap="square" tIns="64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 usually has a lot of content that it can send to clients. This content can be webpages, JPEGs, and other resources.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6" name="Google Shape;2176;p134"/>
          <p:cNvSpPr/>
          <p:nvPr/>
        </p:nvSpPr>
        <p:spPr>
          <a:xfrm>
            <a:off x="2154400" y="3643500"/>
            <a:ext cx="34470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server's response contains the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 that the client requested (or an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code if the request cannot be processed).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7" name="Google Shape;2177;p134"/>
          <p:cNvSpPr/>
          <p:nvPr/>
        </p:nvSpPr>
        <p:spPr>
          <a:xfrm>
            <a:off x="2306800" y="1417650"/>
            <a:ext cx="3829500" cy="62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client's request contains the name and address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URL) of whatever the client is looking for.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8" name="Google Shape;2178;p134"/>
          <p:cNvSpPr/>
          <p:nvPr/>
        </p:nvSpPr>
        <p:spPr>
          <a:xfrm flipH="1" rot="10800000">
            <a:off x="1371600" y="2573550"/>
            <a:ext cx="42828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a Client?</a:t>
            </a:r>
            <a:endParaRPr/>
          </a:p>
        </p:txBody>
      </p:sp>
      <p:sp>
        <p:nvSpPr>
          <p:cNvPr id="2180" name="Google Shape;2180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181" name="Google Shape;2181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075" y="2410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134"/>
          <p:cNvSpPr txBox="1"/>
          <p:nvPr/>
        </p:nvSpPr>
        <p:spPr>
          <a:xfrm>
            <a:off x="320875" y="2521200"/>
            <a:ext cx="1315200" cy="84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(Client)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83" name="Google Shape;2183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7345" y="1936119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4" name="Google Shape;2184;p134"/>
          <p:cNvSpPr/>
          <p:nvPr/>
        </p:nvSpPr>
        <p:spPr>
          <a:xfrm>
            <a:off x="1904375" y="2092825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Client Request</a:t>
            </a:r>
            <a:endParaRPr b="1" sz="9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5" name="Google Shape;2185;p134"/>
          <p:cNvSpPr/>
          <p:nvPr/>
        </p:nvSpPr>
        <p:spPr>
          <a:xfrm rot="10800000">
            <a:off x="2002000" y="3141900"/>
            <a:ext cx="39966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6" name="Google Shape;2186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3700" y="2114575"/>
            <a:ext cx="1510625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745" y="32180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134"/>
          <p:cNvSpPr/>
          <p:nvPr/>
        </p:nvSpPr>
        <p:spPr>
          <a:xfrm>
            <a:off x="4498775" y="3374800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sz="9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9" name="Google Shape;2189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201" y="19185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0" name="Google Shape;2190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951" y="20709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1" name="Google Shape;2191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9326" y="19185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2" name="Google Shape;2192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076" y="20709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93" name="Google Shape;2193;p134"/>
          <p:cNvSpPr txBox="1"/>
          <p:nvPr/>
        </p:nvSpPr>
        <p:spPr>
          <a:xfrm>
            <a:off x="5929121" y="2204400"/>
            <a:ext cx="91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4" name="Google Shape;2194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"/>
              <a:t>client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a user’s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personal machine which makes “requests” of the server.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35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2201" name="Google Shape;2201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sp>
        <p:nvSpPr>
          <p:cNvPr id="2202" name="Google Shape;2202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203" name="Google Shape;2203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4" name="Google Shape;2204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the client and server </a:t>
            </a:r>
            <a:r>
              <a:rPr b="1" lang="en"/>
              <a:t>communicate</a:t>
            </a:r>
            <a:r>
              <a:rPr lang="en"/>
              <a:t> with each other?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36"/>
          <p:cNvSpPr/>
          <p:nvPr/>
        </p:nvSpPr>
        <p:spPr>
          <a:xfrm>
            <a:off x="7224225" y="1863550"/>
            <a:ext cx="1723500" cy="21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128000" spcFirstLastPara="1" rIns="91425" wrap="square" tIns="64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 usually has a lot  of content that it can send to clients. This content can be webpages, JPEGs, and other resources.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0" name="Google Shape;2210;p136"/>
          <p:cNvSpPr/>
          <p:nvPr/>
        </p:nvSpPr>
        <p:spPr>
          <a:xfrm>
            <a:off x="2002000" y="3795900"/>
            <a:ext cx="3447000" cy="8421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server's response contains the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 that the client requested (or an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code if the request could not be processed).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1" name="Google Shape;2211;p136"/>
          <p:cNvSpPr/>
          <p:nvPr/>
        </p:nvSpPr>
        <p:spPr>
          <a:xfrm>
            <a:off x="1925800" y="1493850"/>
            <a:ext cx="3829500" cy="6207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client's request contains the name and address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URL) of whatever the client is looking for.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2" name="Google Shape;2212;p136"/>
          <p:cNvSpPr/>
          <p:nvPr/>
        </p:nvSpPr>
        <p:spPr>
          <a:xfrm flipH="1" rot="10800000">
            <a:off x="1559875" y="2725950"/>
            <a:ext cx="39420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HTTP/HTTPS </a:t>
            </a:r>
            <a:endParaRPr/>
          </a:p>
        </p:txBody>
      </p:sp>
      <p:sp>
        <p:nvSpPr>
          <p:cNvPr id="2214" name="Google Shape;2214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215" name="Google Shape;2215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75" y="25625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136"/>
          <p:cNvSpPr txBox="1"/>
          <p:nvPr/>
        </p:nvSpPr>
        <p:spPr>
          <a:xfrm>
            <a:off x="244675" y="29160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(Client)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17" name="Google Shape;2217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345" y="2012319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8" name="Google Shape;2218;p136"/>
          <p:cNvSpPr/>
          <p:nvPr/>
        </p:nvSpPr>
        <p:spPr>
          <a:xfrm>
            <a:off x="1523375" y="2169025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Client Request</a:t>
            </a:r>
            <a:endParaRPr b="1" sz="9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9" name="Google Shape;2219;p136"/>
          <p:cNvSpPr/>
          <p:nvPr/>
        </p:nvSpPr>
        <p:spPr>
          <a:xfrm rot="10800000">
            <a:off x="1925800" y="3294300"/>
            <a:ext cx="39966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0" name="Google Shape;2220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7500" y="2266975"/>
            <a:ext cx="1510625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345" y="33704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136"/>
          <p:cNvSpPr/>
          <p:nvPr/>
        </p:nvSpPr>
        <p:spPr>
          <a:xfrm>
            <a:off x="4346375" y="3527200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sz="9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3" name="Google Shape;2223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1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24" name="Google Shape;2224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751" y="21471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25" name="Google Shape;2225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3126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26" name="Google Shape;2226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0876" y="21471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27" name="Google Shape;2227;p136"/>
          <p:cNvSpPr txBox="1"/>
          <p:nvPr/>
        </p:nvSpPr>
        <p:spPr>
          <a:xfrm>
            <a:off x="5776721" y="2356800"/>
            <a:ext cx="91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8" name="Google Shape;2228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Clients and servers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communicate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with each other using a series of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requests and responses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defined by </a:t>
            </a:r>
            <a:r>
              <a:rPr b="1" lang="en"/>
              <a:t>HTTP / HTTPS (</a:t>
            </a:r>
            <a:r>
              <a:rPr b="1" lang="en"/>
              <a:t>Hypertext Transfer Protocol Secure).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Moment of Caution</a:t>
            </a:r>
            <a:endParaRPr/>
          </a:p>
        </p:txBody>
      </p:sp>
      <p:sp>
        <p:nvSpPr>
          <p:cNvPr id="2033" name="Google Shape;2033;p1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Node Servers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Development</a:t>
            </a:r>
            <a:endParaRPr/>
          </a:p>
        </p:txBody>
      </p:sp>
      <p:sp>
        <p:nvSpPr>
          <p:cNvPr id="2234" name="Google Shape;2234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modern web applications, there is constant back-and-forth communication between the visuals displayed on the user’s browser </a:t>
            </a:r>
            <a:r>
              <a:rPr b="1" lang="en"/>
              <a:t>(front-end)</a:t>
            </a:r>
            <a:r>
              <a:rPr lang="en"/>
              <a:t> and the data and logic stored on the server </a:t>
            </a:r>
            <a:r>
              <a:rPr b="1" lang="en"/>
              <a:t>(back-end)</a:t>
            </a:r>
            <a:r>
              <a:rPr lang="en"/>
              <a:t>.</a:t>
            </a:r>
            <a:endParaRPr/>
          </a:p>
        </p:txBody>
      </p:sp>
      <p:sp>
        <p:nvSpPr>
          <p:cNvPr id="2235" name="Google Shape;2235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236" name="Google Shape;2236;p137"/>
          <p:cNvSpPr/>
          <p:nvPr/>
        </p:nvSpPr>
        <p:spPr>
          <a:xfrm rot="10800000">
            <a:off x="4386275" y="3447408"/>
            <a:ext cx="27168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37"/>
          <p:cNvSpPr/>
          <p:nvPr/>
        </p:nvSpPr>
        <p:spPr>
          <a:xfrm flipH="1" rot="10800000">
            <a:off x="3533625" y="3027550"/>
            <a:ext cx="26205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38" name="Google Shape;2238;p137"/>
          <p:cNvGraphicFramePr/>
          <p:nvPr/>
        </p:nvGraphicFramePr>
        <p:xfrm>
          <a:off x="2228875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{9B4123F2-503B-4E7F-9CD5-D30B0A1BBFD7}</a:tableStyleId>
              </a:tblPr>
              <a:tblGrid>
                <a:gridCol w="1814550"/>
              </a:tblGrid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 Browser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(Front-End)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HTML/CSS/Image Assets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(Client Side)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JSON/XML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Interactions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39" name="Google Shape;2239;p137"/>
          <p:cNvGraphicFramePr/>
          <p:nvPr/>
        </p:nvGraphicFramePr>
        <p:xfrm>
          <a:off x="6367500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{9B4123F2-503B-4E7F-9CD5-D30B0A1BBFD7}</a:tableStyleId>
              </a:tblPr>
              <a:tblGrid>
                <a:gridCol w="1385975"/>
                <a:gridCol w="823900"/>
              </a:tblGrid>
              <a:tr h="361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(Back-End)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Express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Web Server</a:t>
                      </a:r>
                      <a:endParaRPr sz="10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vMerge="1"/>
              </a:tr>
              <a:tr h="79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Server-Side Scripts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Services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Files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91425" marR="0" marL="0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vMerge="1"/>
                <a:tc vMerge="1"/>
              </a:tr>
            </a:tbl>
          </a:graphicData>
        </a:graphic>
      </p:graphicFrame>
      <p:pic>
        <p:nvPicPr>
          <p:cNvPr id="2240" name="Google Shape;224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24" y="4017926"/>
            <a:ext cx="517904" cy="6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1" name="Google Shape;2241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76" y="3057062"/>
            <a:ext cx="946650" cy="786195"/>
          </a:xfrm>
          <a:prstGeom prst="rect">
            <a:avLst/>
          </a:prstGeom>
          <a:noFill/>
          <a:ln>
            <a:noFill/>
          </a:ln>
        </p:spPr>
      </p:pic>
      <p:sp>
        <p:nvSpPr>
          <p:cNvPr id="2242" name="Google Shape;2242;p137"/>
          <p:cNvSpPr txBox="1"/>
          <p:nvPr/>
        </p:nvSpPr>
        <p:spPr>
          <a:xfrm>
            <a:off x="405925" y="2895600"/>
            <a:ext cx="9465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3" name="Google Shape;2243;p137"/>
          <p:cNvSpPr/>
          <p:nvPr/>
        </p:nvSpPr>
        <p:spPr>
          <a:xfrm flipH="1" rot="10800000">
            <a:off x="1352626" y="3135150"/>
            <a:ext cx="5049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137"/>
          <p:cNvSpPr/>
          <p:nvPr/>
        </p:nvSpPr>
        <p:spPr>
          <a:xfrm rot="10800000">
            <a:off x="1702975" y="3449275"/>
            <a:ext cx="5259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37"/>
          <p:cNvSpPr/>
          <p:nvPr/>
        </p:nvSpPr>
        <p:spPr>
          <a:xfrm flipH="1" rot="-5400000">
            <a:off x="7732925" y="3158390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137"/>
          <p:cNvSpPr/>
          <p:nvPr/>
        </p:nvSpPr>
        <p:spPr>
          <a:xfrm rot="-5400000">
            <a:off x="8023125" y="33604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37"/>
          <p:cNvSpPr/>
          <p:nvPr/>
        </p:nvSpPr>
        <p:spPr>
          <a:xfrm rot="10800000">
            <a:off x="7103075" y="33730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8" name="Google Shape;2248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775" y="2308075"/>
            <a:ext cx="633349" cy="7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9" name="Google Shape;2249;p137"/>
          <p:cNvSpPr txBox="1"/>
          <p:nvPr/>
        </p:nvSpPr>
        <p:spPr>
          <a:xfrm>
            <a:off x="7805625" y="2591413"/>
            <a:ext cx="633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Database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50" name="Google Shape;2250;p137"/>
          <p:cNvSpPr txBox="1"/>
          <p:nvPr/>
        </p:nvSpPr>
        <p:spPr>
          <a:xfrm>
            <a:off x="4414775" y="302217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1" name="Google Shape;2251;p137"/>
          <p:cNvSpPr txBox="1"/>
          <p:nvPr/>
        </p:nvSpPr>
        <p:spPr>
          <a:xfrm>
            <a:off x="4532900" y="344882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Development</a:t>
            </a:r>
            <a:endParaRPr/>
          </a:p>
        </p:txBody>
      </p:sp>
      <p:sp>
        <p:nvSpPr>
          <p:cNvPr id="2257" name="Google Shape;2257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think of the</a:t>
            </a:r>
            <a:r>
              <a:rPr lang="en"/>
              <a:t> server and the client as two distinct “machines.” </a:t>
            </a:r>
            <a:endParaRPr/>
          </a:p>
        </p:txBody>
      </p:sp>
      <p:sp>
        <p:nvSpPr>
          <p:cNvPr id="2258" name="Google Shape;2258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259" name="Google Shape;2259;p138"/>
          <p:cNvSpPr/>
          <p:nvPr/>
        </p:nvSpPr>
        <p:spPr>
          <a:xfrm rot="10800000">
            <a:off x="4386275" y="3447408"/>
            <a:ext cx="27168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138"/>
          <p:cNvSpPr/>
          <p:nvPr/>
        </p:nvSpPr>
        <p:spPr>
          <a:xfrm flipH="1" rot="10800000">
            <a:off x="3533625" y="3027550"/>
            <a:ext cx="26205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61" name="Google Shape;2261;p138"/>
          <p:cNvGraphicFramePr/>
          <p:nvPr/>
        </p:nvGraphicFramePr>
        <p:xfrm>
          <a:off x="2228875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{9B4123F2-503B-4E7F-9CD5-D30B0A1BBFD7}</a:tableStyleId>
              </a:tblPr>
              <a:tblGrid>
                <a:gridCol w="1814550"/>
              </a:tblGrid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 Browser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(Front-End)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HTML/CSS/Image Assets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(Client Side)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JSON/XML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Interactions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62" name="Google Shape;2262;p138"/>
          <p:cNvGraphicFramePr/>
          <p:nvPr/>
        </p:nvGraphicFramePr>
        <p:xfrm>
          <a:off x="6367500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{9B4123F2-503B-4E7F-9CD5-D30B0A1BBFD7}</a:tableStyleId>
              </a:tblPr>
              <a:tblGrid>
                <a:gridCol w="1385975"/>
                <a:gridCol w="823900"/>
              </a:tblGrid>
              <a:tr h="361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(Back-End)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Express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Web Server</a:t>
                      </a:r>
                      <a:endParaRPr sz="10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vMerge="1"/>
              </a:tr>
              <a:tr h="79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Server-Side Scripts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Services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Files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91425" marR="0" marL="0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vMerge="1"/>
                <a:tc vMerge="1"/>
              </a:tr>
            </a:tbl>
          </a:graphicData>
        </a:graphic>
      </p:graphicFrame>
      <p:pic>
        <p:nvPicPr>
          <p:cNvPr id="2263" name="Google Shape;226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24" y="4017926"/>
            <a:ext cx="517904" cy="6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76" y="3057062"/>
            <a:ext cx="946650" cy="786195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138"/>
          <p:cNvSpPr txBox="1"/>
          <p:nvPr/>
        </p:nvSpPr>
        <p:spPr>
          <a:xfrm>
            <a:off x="405925" y="2895600"/>
            <a:ext cx="9465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6" name="Google Shape;2266;p138"/>
          <p:cNvSpPr/>
          <p:nvPr/>
        </p:nvSpPr>
        <p:spPr>
          <a:xfrm flipH="1" rot="10800000">
            <a:off x="1352626" y="3135150"/>
            <a:ext cx="5049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138"/>
          <p:cNvSpPr/>
          <p:nvPr/>
        </p:nvSpPr>
        <p:spPr>
          <a:xfrm rot="10800000">
            <a:off x="1702975" y="3449275"/>
            <a:ext cx="5259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38"/>
          <p:cNvSpPr/>
          <p:nvPr/>
        </p:nvSpPr>
        <p:spPr>
          <a:xfrm flipH="1" rot="-5400000">
            <a:off x="7732925" y="3158390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38"/>
          <p:cNvSpPr/>
          <p:nvPr/>
        </p:nvSpPr>
        <p:spPr>
          <a:xfrm rot="-5400000">
            <a:off x="8023125" y="33604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38"/>
          <p:cNvSpPr/>
          <p:nvPr/>
        </p:nvSpPr>
        <p:spPr>
          <a:xfrm rot="10800000">
            <a:off x="7103075" y="33730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1" name="Google Shape;2271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775" y="2308075"/>
            <a:ext cx="633349" cy="7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138"/>
          <p:cNvSpPr txBox="1"/>
          <p:nvPr/>
        </p:nvSpPr>
        <p:spPr>
          <a:xfrm>
            <a:off x="7805625" y="2591413"/>
            <a:ext cx="633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Database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3" name="Google Shape;2273;p138"/>
          <p:cNvSpPr txBox="1"/>
          <p:nvPr/>
        </p:nvSpPr>
        <p:spPr>
          <a:xfrm>
            <a:off x="4414775" y="302217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138"/>
          <p:cNvSpPr txBox="1"/>
          <p:nvPr/>
        </p:nvSpPr>
        <p:spPr>
          <a:xfrm>
            <a:off x="4532900" y="344882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3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Dive</a:t>
            </a:r>
            <a:r>
              <a:rPr lang="en"/>
              <a:t> into Servers</a:t>
            </a:r>
            <a:endParaRPr/>
          </a:p>
        </p:txBody>
      </p:sp>
      <p:sp>
        <p:nvSpPr>
          <p:cNvPr id="2281" name="Google Shape;2281;p13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6" name="Google Shape;228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140"/>
          <p:cNvSpPr/>
          <p:nvPr/>
        </p:nvSpPr>
        <p:spPr>
          <a:xfrm>
            <a:off x="100" y="0"/>
            <a:ext cx="9144000" cy="124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Server hardware looks like large, rugged</a:t>
            </a:r>
            <a:r>
              <a:rPr lang="en">
                <a:solidFill>
                  <a:srgbClr val="FFFFFF"/>
                </a:solidFill>
              </a:rPr>
              <a:t>ized</a:t>
            </a:r>
            <a:r>
              <a:rPr lang="en">
                <a:solidFill>
                  <a:srgbClr val="FFFFFF"/>
                </a:solidFill>
              </a:rPr>
              <a:t> versions of desktop computers.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89" name="Google Shape;2289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Visualizing Servers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290" name="Google Shape;2290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141"/>
          <p:cNvSpPr/>
          <p:nvPr/>
        </p:nvSpPr>
        <p:spPr>
          <a:xfrm rot="-8760339">
            <a:off x="3844894" y="2534003"/>
            <a:ext cx="626709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141"/>
          <p:cNvSpPr/>
          <p:nvPr/>
        </p:nvSpPr>
        <p:spPr>
          <a:xfrm rot="2036725">
            <a:off x="3261577" y="2371080"/>
            <a:ext cx="896127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141"/>
          <p:cNvSpPr/>
          <p:nvPr/>
        </p:nvSpPr>
        <p:spPr>
          <a:xfrm flipH="1" rot="-2039607">
            <a:off x="3717603" y="3488461"/>
            <a:ext cx="549993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141"/>
          <p:cNvSpPr/>
          <p:nvPr/>
        </p:nvSpPr>
        <p:spPr>
          <a:xfrm flipH="1" rot="8763326">
            <a:off x="3176397" y="3615079"/>
            <a:ext cx="842958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41"/>
          <p:cNvSpPr/>
          <p:nvPr/>
        </p:nvSpPr>
        <p:spPr>
          <a:xfrm flipH="1" rot="8760393">
            <a:off x="4781144" y="2516029"/>
            <a:ext cx="549993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41"/>
          <p:cNvSpPr/>
          <p:nvPr/>
        </p:nvSpPr>
        <p:spPr>
          <a:xfrm flipH="1" rot="-2036725">
            <a:off x="5024838" y="2374580"/>
            <a:ext cx="896127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41"/>
          <p:cNvSpPr/>
          <p:nvPr/>
        </p:nvSpPr>
        <p:spPr>
          <a:xfrm rot="2039607">
            <a:off x="4897694" y="3559074"/>
            <a:ext cx="549993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141"/>
          <p:cNvSpPr/>
          <p:nvPr/>
        </p:nvSpPr>
        <p:spPr>
          <a:xfrm rot="-8762770">
            <a:off x="5156262" y="3652154"/>
            <a:ext cx="722976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141"/>
          <p:cNvSpPr/>
          <p:nvPr/>
        </p:nvSpPr>
        <p:spPr>
          <a:xfrm rot="-5400000">
            <a:off x="4445050" y="3896213"/>
            <a:ext cx="3546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141"/>
          <p:cNvSpPr/>
          <p:nvPr/>
        </p:nvSpPr>
        <p:spPr>
          <a:xfrm rot="5400000">
            <a:off x="4350675" y="3764150"/>
            <a:ext cx="2847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141"/>
          <p:cNvSpPr/>
          <p:nvPr/>
        </p:nvSpPr>
        <p:spPr>
          <a:xfrm flipH="1" rot="-5400000">
            <a:off x="4375125" y="2387648"/>
            <a:ext cx="3096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141"/>
          <p:cNvSpPr/>
          <p:nvPr/>
        </p:nvSpPr>
        <p:spPr>
          <a:xfrm flipH="1" rot="5400000">
            <a:off x="4465725" y="2458500"/>
            <a:ext cx="3546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141"/>
          <p:cNvSpPr/>
          <p:nvPr/>
        </p:nvSpPr>
        <p:spPr>
          <a:xfrm flipH="1" rot="10800000">
            <a:off x="4957800" y="3038938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41"/>
          <p:cNvSpPr/>
          <p:nvPr/>
        </p:nvSpPr>
        <p:spPr>
          <a:xfrm rot="10800000">
            <a:off x="5114450" y="2922163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141"/>
          <p:cNvSpPr/>
          <p:nvPr/>
        </p:nvSpPr>
        <p:spPr>
          <a:xfrm rot="10800000">
            <a:off x="3396700" y="3037675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41"/>
          <p:cNvSpPr/>
          <p:nvPr/>
        </p:nvSpPr>
        <p:spPr>
          <a:xfrm flipH="1" rot="10800000">
            <a:off x="3254625" y="2922163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Servers</a:t>
            </a:r>
            <a:endParaRPr/>
          </a:p>
        </p:txBody>
      </p:sp>
      <p:sp>
        <p:nvSpPr>
          <p:cNvPr id="2312" name="Google Shape;2312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machines and their code handle all requests coming in from the browsers accessing a website.</a:t>
            </a:r>
            <a:endParaRPr/>
          </a:p>
        </p:txBody>
      </p:sp>
      <p:sp>
        <p:nvSpPr>
          <p:cNvPr id="2313" name="Google Shape;2313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pSp>
        <p:nvGrpSpPr>
          <p:cNvPr id="2314" name="Google Shape;2314;p141"/>
          <p:cNvGrpSpPr/>
          <p:nvPr/>
        </p:nvGrpSpPr>
        <p:grpSpPr>
          <a:xfrm>
            <a:off x="4031029" y="2598883"/>
            <a:ext cx="1081931" cy="1176602"/>
            <a:chOff x="3816698" y="2405100"/>
            <a:chExt cx="1287400" cy="1400050"/>
          </a:xfrm>
        </p:grpSpPr>
        <p:pic>
          <p:nvPicPr>
            <p:cNvPr id="2315" name="Google Shape;2315;p1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16698" y="2405100"/>
              <a:ext cx="1287400" cy="1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6" name="Google Shape;2316;p141"/>
            <p:cNvSpPr txBox="1"/>
            <p:nvPr/>
          </p:nvSpPr>
          <p:spPr>
            <a:xfrm>
              <a:off x="3929450" y="2518375"/>
              <a:ext cx="10197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Server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17" name="Google Shape;2317;p141"/>
          <p:cNvGrpSpPr/>
          <p:nvPr/>
        </p:nvGrpSpPr>
        <p:grpSpPr>
          <a:xfrm>
            <a:off x="4145250" y="1549200"/>
            <a:ext cx="853500" cy="765551"/>
            <a:chOff x="2287400" y="1655925"/>
            <a:chExt cx="853500" cy="765551"/>
          </a:xfrm>
        </p:grpSpPr>
        <p:pic>
          <p:nvPicPr>
            <p:cNvPr id="2318" name="Google Shape;2318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9" name="Google Shape;2319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20" name="Google Shape;2320;p141"/>
          <p:cNvGrpSpPr/>
          <p:nvPr/>
        </p:nvGrpSpPr>
        <p:grpSpPr>
          <a:xfrm>
            <a:off x="5414800" y="1649950"/>
            <a:ext cx="853500" cy="765551"/>
            <a:chOff x="2287400" y="1655925"/>
            <a:chExt cx="853500" cy="765551"/>
          </a:xfrm>
        </p:grpSpPr>
        <p:pic>
          <p:nvPicPr>
            <p:cNvPr id="2321" name="Google Shape;2321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2" name="Google Shape;2322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23" name="Google Shape;2323;p141"/>
          <p:cNvGrpSpPr/>
          <p:nvPr/>
        </p:nvGrpSpPr>
        <p:grpSpPr>
          <a:xfrm>
            <a:off x="5795800" y="2804400"/>
            <a:ext cx="853500" cy="765551"/>
            <a:chOff x="2287400" y="1655925"/>
            <a:chExt cx="853500" cy="765551"/>
          </a:xfrm>
        </p:grpSpPr>
        <p:pic>
          <p:nvPicPr>
            <p:cNvPr id="2324" name="Google Shape;2324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5" name="Google Shape;2325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26" name="Google Shape;2326;p141"/>
          <p:cNvGrpSpPr/>
          <p:nvPr/>
        </p:nvGrpSpPr>
        <p:grpSpPr>
          <a:xfrm>
            <a:off x="5414800" y="3775475"/>
            <a:ext cx="853500" cy="765551"/>
            <a:chOff x="2287400" y="1655925"/>
            <a:chExt cx="853500" cy="765551"/>
          </a:xfrm>
        </p:grpSpPr>
        <p:pic>
          <p:nvPicPr>
            <p:cNvPr id="2327" name="Google Shape;2327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8" name="Google Shape;2328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29" name="Google Shape;2329;p141"/>
          <p:cNvGrpSpPr/>
          <p:nvPr/>
        </p:nvGrpSpPr>
        <p:grpSpPr>
          <a:xfrm>
            <a:off x="4145250" y="3963288"/>
            <a:ext cx="853500" cy="765551"/>
            <a:chOff x="2287400" y="1655925"/>
            <a:chExt cx="853500" cy="765551"/>
          </a:xfrm>
        </p:grpSpPr>
        <p:pic>
          <p:nvPicPr>
            <p:cNvPr id="2330" name="Google Shape;2330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1" name="Google Shape;2331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32" name="Google Shape;2332;p141"/>
          <p:cNvGrpSpPr/>
          <p:nvPr/>
        </p:nvGrpSpPr>
        <p:grpSpPr>
          <a:xfrm>
            <a:off x="2516625" y="2807208"/>
            <a:ext cx="853500" cy="765551"/>
            <a:chOff x="2287400" y="1655925"/>
            <a:chExt cx="853500" cy="765551"/>
          </a:xfrm>
        </p:grpSpPr>
        <p:pic>
          <p:nvPicPr>
            <p:cNvPr id="2333" name="Google Shape;2333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4" name="Google Shape;2334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35" name="Google Shape;2335;p141"/>
          <p:cNvGrpSpPr/>
          <p:nvPr/>
        </p:nvGrpSpPr>
        <p:grpSpPr>
          <a:xfrm>
            <a:off x="2976400" y="1649950"/>
            <a:ext cx="853500" cy="765551"/>
            <a:chOff x="2287400" y="1655925"/>
            <a:chExt cx="853500" cy="765551"/>
          </a:xfrm>
        </p:grpSpPr>
        <p:pic>
          <p:nvPicPr>
            <p:cNvPr id="2336" name="Google Shape;2336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7" name="Google Shape;2337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38" name="Google Shape;2338;p141"/>
          <p:cNvGrpSpPr/>
          <p:nvPr/>
        </p:nvGrpSpPr>
        <p:grpSpPr>
          <a:xfrm>
            <a:off x="2976400" y="3775475"/>
            <a:ext cx="853500" cy="765551"/>
            <a:chOff x="2287400" y="1655925"/>
            <a:chExt cx="853500" cy="765551"/>
          </a:xfrm>
        </p:grpSpPr>
        <p:pic>
          <p:nvPicPr>
            <p:cNvPr id="2339" name="Google Shape;2339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0" name="Google Shape;2340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6" name="Google Shape;234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7" name="Google Shape;2347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Visualizing Servers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48" name="Google Shape;2348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Where does the server live?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49" name="Google Shape;2349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Intro to Node Servers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350" name="Google Shape;2350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Do Servers Live?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358" name="Google Shape;2358;p14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143"/>
          <p:cNvSpPr txBox="1"/>
          <p:nvPr>
            <p:ph idx="1" type="subTitle"/>
          </p:nvPr>
        </p:nvSpPr>
        <p:spPr>
          <a:xfrm>
            <a:off x="12225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Servers live in dedicated hardware intended to handle the requests and responses from many clients.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0" name="Google Shape;2360;p143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143"/>
          <p:cNvSpPr txBox="1"/>
          <p:nvPr>
            <p:ph idx="2" type="subTitle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Servers most often live on cloud platforms like AWS, Heroku, and Google Cloud.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2" name="Google Shape;2362;p14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Google Shape;2363;p14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693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Google Shape;2364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5531" y="2444021"/>
            <a:ext cx="1999332" cy="2174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Servers During Development</a:t>
            </a:r>
            <a:endParaRPr/>
          </a:p>
        </p:txBody>
      </p:sp>
      <p:sp>
        <p:nvSpPr>
          <p:cNvPr id="2370" name="Google Shape;2370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372" name="Google Shape;2372;p144"/>
          <p:cNvSpPr/>
          <p:nvPr/>
        </p:nvSpPr>
        <p:spPr>
          <a:xfrm>
            <a:off x="1141275" y="11616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144"/>
          <p:cNvSpPr txBox="1"/>
          <p:nvPr>
            <p:ph idx="1" type="subTitle"/>
          </p:nvPr>
        </p:nvSpPr>
        <p:spPr>
          <a:xfrm>
            <a:off x="-12150" y="11984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During development, our personal computers will simulate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both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the client and the server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4" name="Google Shape;2374;p144"/>
          <p:cNvSpPr/>
          <p:nvPr/>
        </p:nvSpPr>
        <p:spPr>
          <a:xfrm>
            <a:off x="1141350" y="17527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144"/>
          <p:cNvSpPr txBox="1"/>
          <p:nvPr>
            <p:ph idx="2" type="subTitle"/>
          </p:nvPr>
        </p:nvSpPr>
        <p:spPr>
          <a:xfrm>
            <a:off x="-12100" y="1772650"/>
            <a:ext cx="861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will create a local server (Localhost) on our computer and then use our browser to interact with it.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6" name="Google Shape;2376;p14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1856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7" name="Google Shape;2377;p14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772647"/>
            <a:ext cx="577805" cy="44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8" name="Google Shape;2378;p144"/>
          <p:cNvGrpSpPr/>
          <p:nvPr/>
        </p:nvGrpSpPr>
        <p:grpSpPr>
          <a:xfrm>
            <a:off x="2801609" y="2528711"/>
            <a:ext cx="2667142" cy="2302981"/>
            <a:chOff x="2801525" y="2905650"/>
            <a:chExt cx="2230425" cy="1925891"/>
          </a:xfrm>
        </p:grpSpPr>
        <p:sp>
          <p:nvSpPr>
            <p:cNvPr id="2379" name="Google Shape;2379;p144"/>
            <p:cNvSpPr/>
            <p:nvPr/>
          </p:nvSpPr>
          <p:spPr>
            <a:xfrm rot="2036725">
              <a:off x="3309442" y="3885194"/>
              <a:ext cx="896127" cy="181972"/>
            </a:xfrm>
            <a:prstGeom prst="homePlate">
              <a:avLst>
                <a:gd fmla="val 50000" name="adj"/>
              </a:avLst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44"/>
            <p:cNvSpPr/>
            <p:nvPr/>
          </p:nvSpPr>
          <p:spPr>
            <a:xfrm flipH="1" rot="8763275">
              <a:off x="3309442" y="3692656"/>
              <a:ext cx="896127" cy="181972"/>
            </a:xfrm>
            <a:prstGeom prst="homePlate">
              <a:avLst>
                <a:gd fmla="val 50000" name="adj"/>
              </a:avLst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81" name="Google Shape;2381;p1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12450" y="3119200"/>
              <a:ext cx="919500" cy="9999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2" name="Google Shape;2382;p1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80050" y="4128050"/>
              <a:ext cx="784299" cy="703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3" name="Google Shape;2383;p144"/>
            <p:cNvSpPr txBox="1"/>
            <p:nvPr/>
          </p:nvSpPr>
          <p:spPr>
            <a:xfrm>
              <a:off x="4161750" y="4171075"/>
              <a:ext cx="78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Browser</a:t>
              </a:r>
              <a:r>
                <a:rPr lang="en" sz="1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endParaRPr sz="10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2384" name="Google Shape;2384;p1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823975" y="3581963"/>
              <a:ext cx="784299" cy="703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5" name="Google Shape;2385;p144"/>
            <p:cNvSpPr txBox="1"/>
            <p:nvPr/>
          </p:nvSpPr>
          <p:spPr>
            <a:xfrm>
              <a:off x="4112450" y="2905650"/>
              <a:ext cx="8520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Localhost</a:t>
              </a:r>
              <a:endParaRPr sz="10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6" name="Google Shape;2386;p144"/>
            <p:cNvSpPr txBox="1"/>
            <p:nvPr/>
          </p:nvSpPr>
          <p:spPr>
            <a:xfrm>
              <a:off x="2801525" y="3650525"/>
              <a:ext cx="806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Personal Computer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14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Building a Server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14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Server-Side!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</a:t>
            </a:r>
            <a:r>
              <a:rPr lang="en"/>
              <a:t> a Server</a:t>
            </a:r>
            <a:endParaRPr/>
          </a:p>
        </p:txBody>
      </p:sp>
      <p:sp>
        <p:nvSpPr>
          <p:cNvPr id="2399" name="Google Shape;2399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400" name="Google Shape;2400;p14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146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our purposes, “building a server” means writing code that handles what the server will do.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2" name="Google Shape;2402;p146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46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146"/>
          <p:cNvSpPr txBox="1"/>
          <p:nvPr>
            <p:ph idx="2" type="subTitle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It’s important to note that even though you pay for server-side hardware, you still need to write the code that goes inside.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5" name="Google Shape;2405;p146"/>
          <p:cNvSpPr txBox="1"/>
          <p:nvPr>
            <p:ph idx="3" type="subTitle"/>
          </p:nvPr>
        </p:nvSpPr>
        <p:spPr>
          <a:xfrm>
            <a:off x="0" y="2542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code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enables functions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such as: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6" name="Google Shape;2406;p14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7" name="Google Shape;2407;p14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693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8" name="Google Shape;2408;p14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5488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9" name="Google Shape;2409;p146"/>
          <p:cNvSpPr/>
          <p:nvPr/>
        </p:nvSpPr>
        <p:spPr>
          <a:xfrm>
            <a:off x="1930674" y="4133075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146"/>
          <p:cNvSpPr txBox="1"/>
          <p:nvPr>
            <p:ph idx="4" type="subTitle"/>
          </p:nvPr>
        </p:nvSpPr>
        <p:spPr>
          <a:xfrm>
            <a:off x="825849" y="4133200"/>
            <a:ext cx="4007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Performing server-side processes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1" name="Google Shape;2411;p146"/>
          <p:cNvSpPr/>
          <p:nvPr/>
        </p:nvSpPr>
        <p:spPr>
          <a:xfrm>
            <a:off x="1930549" y="3256700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146"/>
          <p:cNvSpPr txBox="1"/>
          <p:nvPr>
            <p:ph idx="5" type="subTitle"/>
          </p:nvPr>
        </p:nvSpPr>
        <p:spPr>
          <a:xfrm>
            <a:off x="850575" y="3256825"/>
            <a:ext cx="4522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Establishing connections to the database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3" name="Google Shape;2413;p146"/>
          <p:cNvSpPr/>
          <p:nvPr/>
        </p:nvSpPr>
        <p:spPr>
          <a:xfrm>
            <a:off x="1930549" y="3694825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146"/>
          <p:cNvSpPr txBox="1"/>
          <p:nvPr>
            <p:ph idx="6" type="subTitle"/>
          </p:nvPr>
        </p:nvSpPr>
        <p:spPr>
          <a:xfrm>
            <a:off x="850575" y="3694950"/>
            <a:ext cx="3982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Handling client-side URL requests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5" name="Google Shape;2415;p1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356531" y="325969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6" name="Google Shape;2416;p1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356531" y="370775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Google Shape;2417;p1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356531" y="412707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418" name="Google Shape;2418;p146"/>
          <p:cNvSpPr/>
          <p:nvPr/>
        </p:nvSpPr>
        <p:spPr>
          <a:xfrm>
            <a:off x="5856899" y="3256638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146"/>
          <p:cNvSpPr txBox="1"/>
          <p:nvPr>
            <p:ph idx="7" type="subTitle"/>
          </p:nvPr>
        </p:nvSpPr>
        <p:spPr>
          <a:xfrm>
            <a:off x="4853125" y="3256763"/>
            <a:ext cx="3982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Authenticating user requests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0" name="Google Shape;2420;p146"/>
          <p:cNvSpPr/>
          <p:nvPr/>
        </p:nvSpPr>
        <p:spPr>
          <a:xfrm>
            <a:off x="5856899" y="3694763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146"/>
          <p:cNvSpPr txBox="1"/>
          <p:nvPr>
            <p:ph idx="8" type="subTitle"/>
          </p:nvPr>
        </p:nvSpPr>
        <p:spPr>
          <a:xfrm>
            <a:off x="4853125" y="3694888"/>
            <a:ext cx="3982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Logging client requests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2" name="Google Shape;2422;p1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5282881" y="3259635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3" name="Google Shape;2423;p1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5282881" y="3707691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20"/>
          <p:cNvSpPr/>
          <p:nvPr/>
        </p:nvSpPr>
        <p:spPr>
          <a:xfrm>
            <a:off x="113650" y="433950"/>
            <a:ext cx="8885700" cy="5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9" name="Google Shape;203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63" y="152400"/>
            <a:ext cx="7299878" cy="46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1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041" name="Google Shape;2041;p120"/>
          <p:cNvSpPr txBox="1"/>
          <p:nvPr/>
        </p:nvSpPr>
        <p:spPr>
          <a:xfrm>
            <a:off x="1508475" y="1704825"/>
            <a:ext cx="6126900" cy="22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Node and Express servers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3000">
                <a:latin typeface="Roboto"/>
                <a:ea typeface="Roboto"/>
                <a:cs typeface="Roboto"/>
                <a:sym typeface="Roboto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and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routing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are two of the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i="1" lang="en" sz="3000">
                <a:latin typeface="Roboto Light"/>
                <a:ea typeface="Roboto Light"/>
                <a:cs typeface="Roboto Light"/>
                <a:sym typeface="Roboto Light"/>
              </a:rPr>
              <a:t>most important concepts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in the </a:t>
            </a:r>
            <a:r>
              <a:rPr i="1" lang="en" sz="3000">
                <a:latin typeface="Roboto Light"/>
                <a:ea typeface="Roboto Light"/>
                <a:cs typeface="Roboto Light"/>
                <a:sym typeface="Roboto Light"/>
              </a:rPr>
              <a:t>entire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program.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Server: </a:t>
            </a:r>
            <a:r>
              <a:rPr lang="en"/>
              <a:t>A Big Box</a:t>
            </a:r>
            <a:endParaRPr/>
          </a:p>
        </p:txBody>
      </p:sp>
      <p:sp>
        <p:nvSpPr>
          <p:cNvPr id="2429" name="Google Shape;2429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Node Servers</a:t>
            </a:r>
            <a:endParaRPr/>
          </a:p>
        </p:txBody>
      </p:sp>
      <p:graphicFrame>
        <p:nvGraphicFramePr>
          <p:cNvPr id="2430" name="Google Shape;2430;p147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{9B4123F2-503B-4E7F-9CD5-D30B0A1BBFD7}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2431" name="Google Shape;2431;p14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2" name="Google Shape;2432;p147"/>
          <p:cNvSpPr txBox="1"/>
          <p:nvPr>
            <p:ph idx="1" type="subTitle"/>
          </p:nvPr>
        </p:nvSpPr>
        <p:spPr>
          <a:xfrm>
            <a:off x="-12150" y="896112"/>
            <a:ext cx="4465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Throughout this week, imagine your server as 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big, empty box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3" name="Google Shape;2433;p14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657097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4" name="Google Shape;2434;p147"/>
          <p:cNvSpPr txBox="1"/>
          <p:nvPr>
            <p:ph idx="2" type="subTitle"/>
          </p:nvPr>
        </p:nvSpPr>
        <p:spPr>
          <a:xfrm>
            <a:off x="-12150" y="1672325"/>
            <a:ext cx="4651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will add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code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snippets and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modules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 give our big, empty box the power to do stuff in response to all the requests that come in.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</a:t>
            </a:r>
            <a:r>
              <a:rPr lang="en"/>
              <a:t>Connections</a:t>
            </a:r>
            <a:endParaRPr/>
          </a:p>
        </p:txBody>
      </p:sp>
      <p:sp>
        <p:nvSpPr>
          <p:cNvPr id="2440" name="Google Shape;2440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41" name="Google Shape;2441;p148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{9B4123F2-503B-4E7F-9CD5-D30B0A1BBFD7}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42" name="Google Shape;2442;p148"/>
          <p:cNvSpPr txBox="1"/>
          <p:nvPr>
            <p:ph idx="1" type="subTitle"/>
          </p:nvPr>
        </p:nvSpPr>
        <p:spPr>
          <a:xfrm>
            <a:off x="0" y="675975"/>
            <a:ext cx="4328100" cy="1882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allow the client to connect to the server?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add a listener to the server that allows it to </a:t>
            </a:r>
            <a:r>
              <a:rPr b="1" lang="en"/>
              <a:t>listen</a:t>
            </a:r>
            <a:r>
              <a:rPr lang="en"/>
              <a:t> for client requests.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Parsing</a:t>
            </a:r>
            <a:endParaRPr/>
          </a:p>
        </p:txBody>
      </p:sp>
      <p:sp>
        <p:nvSpPr>
          <p:cNvPr id="2448" name="Google Shape;2448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49" name="Google Shape;2449;p149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{9B4123F2-503B-4E7F-9CD5-D30B0A1BBFD7}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50" name="Google Shape;2450;p149"/>
          <p:cNvSpPr txBox="1"/>
          <p:nvPr>
            <p:ph idx="1" type="subTitle"/>
          </p:nvPr>
        </p:nvSpPr>
        <p:spPr>
          <a:xfrm>
            <a:off x="0" y="675975"/>
            <a:ext cx="3994200" cy="1257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give the server the ability to </a:t>
            </a:r>
            <a:r>
              <a:rPr b="1" lang="en"/>
              <a:t>parse</a:t>
            </a:r>
            <a:r>
              <a:rPr lang="en"/>
              <a:t>, or interpret, URLs </a:t>
            </a:r>
            <a:r>
              <a:rPr lang="en"/>
              <a:t>that the user requests.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Routing</a:t>
            </a:r>
            <a:endParaRPr/>
          </a:p>
        </p:txBody>
      </p:sp>
      <p:sp>
        <p:nvSpPr>
          <p:cNvPr id="2456" name="Google Shape;2456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57" name="Google Shape;2457;p150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{9B4123F2-503B-4E7F-9CD5-D30B0A1BBFD7}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58" name="Google Shape;2458;p150"/>
          <p:cNvSpPr txBox="1"/>
          <p:nvPr>
            <p:ph idx="1" type="subTitle"/>
          </p:nvPr>
        </p:nvSpPr>
        <p:spPr>
          <a:xfrm>
            <a:off x="0" y="675975"/>
            <a:ext cx="4458600" cy="192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Then, based on a URL’s keywords, </a:t>
            </a:r>
            <a:r>
              <a:rPr lang="en"/>
              <a:t>the server will be able to </a:t>
            </a:r>
            <a:r>
              <a:rPr b="1" lang="en"/>
              <a:t>route</a:t>
            </a:r>
            <a:r>
              <a:rPr lang="en"/>
              <a:t>, or direct, the flow of logic to initiate other processes.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Sending Files</a:t>
            </a:r>
            <a:endParaRPr/>
          </a:p>
        </p:txBody>
      </p:sp>
      <p:sp>
        <p:nvSpPr>
          <p:cNvPr id="2464" name="Google Shape;2464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65" name="Google Shape;2465;p151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{9B4123F2-503B-4E7F-9CD5-D30B0A1BBFD7}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66" name="Google Shape;2466;p151"/>
          <p:cNvSpPr txBox="1"/>
          <p:nvPr>
            <p:ph idx="1" type="subTitle"/>
          </p:nvPr>
        </p:nvSpPr>
        <p:spPr>
          <a:xfrm>
            <a:off x="0" y="675975"/>
            <a:ext cx="4609500" cy="1344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“other processes” might be sending an HTML file to be rendered </a:t>
            </a:r>
            <a:r>
              <a:rPr lang="en"/>
              <a:t>or</a:t>
            </a:r>
            <a:r>
              <a:rPr lang="en"/>
              <a:t> sending a JSON file to be rendered. 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Receiving Posts</a:t>
            </a:r>
            <a:endParaRPr/>
          </a:p>
        </p:txBody>
      </p:sp>
      <p:sp>
        <p:nvSpPr>
          <p:cNvPr id="2472" name="Google Shape;2472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73" name="Google Shape;2473;p152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{9B4123F2-503B-4E7F-9CD5-D30B0A1BBFD7}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74" name="Google Shape;2474;p152"/>
          <p:cNvSpPr txBox="1"/>
          <p:nvPr>
            <p:ph idx="1" type="subTitle"/>
          </p:nvPr>
        </p:nvSpPr>
        <p:spPr>
          <a:xfrm>
            <a:off x="0" y="675975"/>
            <a:ext cx="4327800" cy="190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also include a module to handle receiving a user’s POST requests—the data they send the server.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Performing Logic</a:t>
            </a:r>
            <a:endParaRPr/>
          </a:p>
        </p:txBody>
      </p:sp>
      <p:sp>
        <p:nvSpPr>
          <p:cNvPr id="2480" name="Google Shape;2480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81" name="Google Shape;2481;p153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{9B4123F2-503B-4E7F-9CD5-D30B0A1BBFD7}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Server-Side Logic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82" name="Google Shape;2482;p153"/>
          <p:cNvSpPr txBox="1"/>
          <p:nvPr>
            <p:ph idx="1" type="subTitle"/>
          </p:nvPr>
        </p:nvSpPr>
        <p:spPr>
          <a:xfrm>
            <a:off x="0" y="675975"/>
            <a:ext cx="4748700" cy="1947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also</a:t>
            </a:r>
            <a:r>
              <a:rPr lang="en"/>
              <a:t> have complex server-side logic that will initiate in response to users visiting a route endpoint or sending us data.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And More!</a:t>
            </a:r>
            <a:endParaRPr/>
          </a:p>
        </p:txBody>
      </p:sp>
      <p:sp>
        <p:nvSpPr>
          <p:cNvPr id="2488" name="Google Shape;2488;p1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89" name="Google Shape;2489;p154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{9B4123F2-503B-4E7F-9CD5-D30B0A1BBFD7}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 Side Logic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And More!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90" name="Google Shape;2490;p154"/>
          <p:cNvSpPr txBox="1"/>
          <p:nvPr>
            <p:ph idx="1" type="subTitle"/>
          </p:nvPr>
        </p:nvSpPr>
        <p:spPr>
          <a:xfrm>
            <a:off x="-12150" y="893650"/>
            <a:ext cx="4465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But it doesn’t stop there!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1" name="Google Shape;2491;p15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2" name="Google Shape;2492;p154"/>
          <p:cNvSpPr txBox="1"/>
          <p:nvPr>
            <p:ph idx="2" type="subTitle"/>
          </p:nvPr>
        </p:nvSpPr>
        <p:spPr>
          <a:xfrm>
            <a:off x="-12150" y="1611825"/>
            <a:ext cx="4465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can add functionality for authentication, logging requests, connecting to databases, and so much more.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3" name="Google Shape;2493;p15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6427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4" name="Google Shape;2494;p154"/>
          <p:cNvSpPr txBox="1"/>
          <p:nvPr>
            <p:ph idx="3" type="subTitle"/>
          </p:nvPr>
        </p:nvSpPr>
        <p:spPr>
          <a:xfrm>
            <a:off x="-12150" y="2721538"/>
            <a:ext cx="44652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Always remember that we’re coding out these functionalities into our box!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5" name="Google Shape;2495;p15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752485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15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502" name="Google Shape;2502;p1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Forewarning: This Is the Challenging Stuff</a:t>
            </a:r>
            <a:endParaRPr/>
          </a:p>
        </p:txBody>
      </p:sp>
      <p:sp>
        <p:nvSpPr>
          <p:cNvPr id="2047" name="Google Shape;2047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topics</a:t>
            </a:r>
            <a:r>
              <a:rPr lang="en"/>
              <a:t> we’ll cover over the next three weeks will be challenging at times, but it’s also some of the most important material. This is when you’ll go from humble HTML/CSS hackers to employable full-stack engineers. Bring your A game!</a:t>
            </a:r>
            <a:endParaRPr/>
          </a:p>
        </p:txBody>
      </p:sp>
      <p:sp>
        <p:nvSpPr>
          <p:cNvPr id="2048" name="Google Shape;2048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3">
            <a:alphaModFix/>
          </a:blip>
          <a:srcRect b="3735" l="0" r="3381" t="0"/>
          <a:stretch/>
        </p:blipFill>
        <p:spPr>
          <a:xfrm>
            <a:off x="3259450" y="1704200"/>
            <a:ext cx="2536350" cy="30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for Success</a:t>
            </a:r>
            <a:endParaRPr/>
          </a:p>
        </p:txBody>
      </p:sp>
      <p:sp>
        <p:nvSpPr>
          <p:cNvPr id="2055" name="Google Shape;2055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057" name="Google Shape;2057;p12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Form a study group.</a:t>
            </a:r>
            <a:r>
              <a:rPr lang="en" sz="1100"/>
              <a:t> Get in the habit of explaining in-class exercises to one another, and work together on homework assignments.</a:t>
            </a:r>
            <a:endParaRPr sz="1100"/>
          </a:p>
        </p:txBody>
      </p:sp>
      <p:sp>
        <p:nvSpPr>
          <p:cNvPr id="2058" name="Google Shape;2058;p12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Take notes! </a:t>
            </a:r>
            <a:r>
              <a:rPr lang="en" sz="1100"/>
              <a:t>Jot down key concepts and ideas that come out of the in-class activities to help you keep things straight!</a:t>
            </a:r>
            <a:endParaRPr sz="1100"/>
          </a:p>
        </p:txBody>
      </p:sp>
      <p:sp>
        <p:nvSpPr>
          <p:cNvPr id="2059" name="Google Shape;2059;p122"/>
          <p:cNvSpPr txBox="1"/>
          <p:nvPr>
            <p:ph idx="5" type="subTitle"/>
          </p:nvPr>
        </p:nvSpPr>
        <p:spPr>
          <a:xfrm>
            <a:off x="0" y="306908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Ask “conceptual” questions.</a:t>
            </a:r>
            <a:r>
              <a:rPr lang="en" sz="1100"/>
              <a:t> It’s important to understand the big picture, so if a key concept is confusing, be sure to ask about it!</a:t>
            </a:r>
            <a:endParaRPr sz="1100"/>
          </a:p>
        </p:txBody>
      </p:sp>
      <p:sp>
        <p:nvSpPr>
          <p:cNvPr id="2060" name="Google Shape;2060;p122"/>
          <p:cNvSpPr txBox="1"/>
          <p:nvPr>
            <p:ph idx="6" type="subTitle"/>
          </p:nvPr>
        </p:nvSpPr>
        <p:spPr>
          <a:xfrm>
            <a:off x="-12300" y="391178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Come to office hours. </a:t>
            </a:r>
            <a:r>
              <a:rPr lang="en" sz="1100"/>
              <a:t>Seeking help during office hours will be increasingly valuable as the material becomes more complex. Come to these sessions and ask questions! We’re here to help you.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23"/>
          <p:cNvSpPr txBox="1"/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Want a Helpful Resource?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Sign up for a Pluralsight trial account and take their </a:t>
            </a:r>
            <a:br>
              <a:rPr lang="en" sz="2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Building Blocks of Express.js course.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pluralsight.com</a:t>
            </a:r>
            <a:endParaRPr sz="24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66" name="Google Shape;2066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e Confident!</a:t>
            </a:r>
            <a:endParaRPr/>
          </a:p>
        </p:txBody>
      </p:sp>
      <p:sp>
        <p:nvSpPr>
          <p:cNvPr id="2072" name="Google Shape;2072;p124"/>
          <p:cNvSpPr txBox="1"/>
          <p:nvPr>
            <p:ph idx="1" type="subTitle"/>
          </p:nvPr>
        </p:nvSpPr>
        <p:spPr>
          <a:xfrm>
            <a:off x="0" y="675975"/>
            <a:ext cx="51525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Remember: </a:t>
            </a:r>
            <a:r>
              <a:rPr lang="en"/>
              <a:t>If you’ve made it this far, you’ve proven that you have what it takes to succeed. Keep going!</a:t>
            </a:r>
            <a:endParaRPr/>
          </a:p>
        </p:txBody>
      </p:sp>
      <p:sp>
        <p:nvSpPr>
          <p:cNvPr id="2073" name="Google Shape;2073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074" name="Google Shape;207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025" y="533700"/>
            <a:ext cx="3301250" cy="440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081" name="Google Shape;2081;p125"/>
          <p:cNvSpPr txBox="1"/>
          <p:nvPr>
            <p:ph type="title"/>
          </p:nvPr>
        </p:nvSpPr>
        <p:spPr>
          <a:xfrm>
            <a:off x="274350" y="1738575"/>
            <a:ext cx="8595300" cy="13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Remember Our Mantra: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When it comes to web development…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1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088" name="Google Shape;2088;p12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know nothing.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